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7547B-8850-4660-B56E-36B682119AF3}" v="18" dt="2023-11-05T14:41:19.8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876" y="-7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ley G" userId="e112184014dd70b2" providerId="LiveId" clId="{A5E7547B-8850-4660-B56E-36B682119AF3}"/>
    <pc:docChg chg="custSel modSld">
      <pc:chgData name="Lesley G" userId="e112184014dd70b2" providerId="LiveId" clId="{A5E7547B-8850-4660-B56E-36B682119AF3}" dt="2023-11-05T14:51:20.616" v="786" actId="20577"/>
      <pc:docMkLst>
        <pc:docMk/>
      </pc:docMkLst>
      <pc:sldChg chg="modSp mod">
        <pc:chgData name="Lesley G" userId="e112184014dd70b2" providerId="LiveId" clId="{A5E7547B-8850-4660-B56E-36B682119AF3}" dt="2023-11-05T14:43:34.593" v="724" actId="1076"/>
        <pc:sldMkLst>
          <pc:docMk/>
          <pc:sldMk cId="4135190452" sldId="256"/>
        </pc:sldMkLst>
        <pc:spChg chg="mod">
          <ac:chgData name="Lesley G" userId="e112184014dd70b2" providerId="LiveId" clId="{A5E7547B-8850-4660-B56E-36B682119AF3}" dt="2023-11-05T14:43:07.079" v="722" actId="20577"/>
          <ac:spMkLst>
            <pc:docMk/>
            <pc:sldMk cId="4135190452" sldId="256"/>
            <ac:spMk id="8" creationId="{00000000-0000-0000-0000-000000000000}"/>
          </ac:spMkLst>
        </pc:spChg>
        <pc:spChg chg="mod">
          <ac:chgData name="Lesley G" userId="e112184014dd70b2" providerId="LiveId" clId="{A5E7547B-8850-4660-B56E-36B682119AF3}" dt="2023-11-05T14:43:34.593" v="724" actId="1076"/>
          <ac:spMkLst>
            <pc:docMk/>
            <pc:sldMk cId="4135190452" sldId="256"/>
            <ac:spMk id="11" creationId="{00000000-0000-0000-0000-000000000000}"/>
          </ac:spMkLst>
        </pc:spChg>
        <pc:spChg chg="mod">
          <ac:chgData name="Lesley G" userId="e112184014dd70b2" providerId="LiveId" clId="{A5E7547B-8850-4660-B56E-36B682119AF3}" dt="2023-11-05T14:43:03.541" v="721" actId="20577"/>
          <ac:spMkLst>
            <pc:docMk/>
            <pc:sldMk cId="4135190452" sldId="256"/>
            <ac:spMk id="16" creationId="{4E836F9F-E9C5-4DE4-8B45-741C7E998D4F}"/>
          </ac:spMkLst>
        </pc:spChg>
      </pc:sldChg>
      <pc:sldChg chg="modSp mod">
        <pc:chgData name="Lesley G" userId="e112184014dd70b2" providerId="LiveId" clId="{A5E7547B-8850-4660-B56E-36B682119AF3}" dt="2023-11-05T14:44:08.017" v="727" actId="255"/>
        <pc:sldMkLst>
          <pc:docMk/>
          <pc:sldMk cId="1519882027" sldId="257"/>
        </pc:sldMkLst>
        <pc:spChg chg="mod">
          <ac:chgData name="Lesley G" userId="e112184014dd70b2" providerId="LiveId" clId="{A5E7547B-8850-4660-B56E-36B682119AF3}" dt="2023-11-05T14:43:53.744" v="725" actId="255"/>
          <ac:spMkLst>
            <pc:docMk/>
            <pc:sldMk cId="1519882027" sldId="257"/>
            <ac:spMk id="5" creationId="{00000000-0000-0000-0000-000000000000}"/>
          </ac:spMkLst>
        </pc:spChg>
        <pc:spChg chg="mod">
          <ac:chgData name="Lesley G" userId="e112184014dd70b2" providerId="LiveId" clId="{A5E7547B-8850-4660-B56E-36B682119AF3}" dt="2023-11-05T14:44:08.017" v="727" actId="255"/>
          <ac:spMkLst>
            <pc:docMk/>
            <pc:sldMk cId="1519882027" sldId="257"/>
            <ac:spMk id="17" creationId="{F153C2F9-95CB-4E07-B372-43C22DDEBE10}"/>
          </ac:spMkLst>
        </pc:spChg>
      </pc:sldChg>
      <pc:sldChg chg="modSp mod">
        <pc:chgData name="Lesley G" userId="e112184014dd70b2" providerId="LiveId" clId="{A5E7547B-8850-4660-B56E-36B682119AF3}" dt="2023-11-05T14:45:07.441" v="729" actId="20577"/>
        <pc:sldMkLst>
          <pc:docMk/>
          <pc:sldMk cId="86362177" sldId="258"/>
        </pc:sldMkLst>
        <pc:spChg chg="mod">
          <ac:chgData name="Lesley G" userId="e112184014dd70b2" providerId="LiveId" clId="{A5E7547B-8850-4660-B56E-36B682119AF3}" dt="2023-11-05T14:45:07.441" v="729" actId="20577"/>
          <ac:spMkLst>
            <pc:docMk/>
            <pc:sldMk cId="86362177" sldId="258"/>
            <ac:spMk id="19" creationId="{F4845A42-3BB6-485E-95B7-522EF2D93DCF}"/>
          </ac:spMkLst>
        </pc:spChg>
        <pc:spChg chg="mod">
          <ac:chgData name="Lesley G" userId="e112184014dd70b2" providerId="LiveId" clId="{A5E7547B-8850-4660-B56E-36B682119AF3}" dt="2023-11-05T14:44:59.331" v="728" actId="2711"/>
          <ac:spMkLst>
            <pc:docMk/>
            <pc:sldMk cId="86362177" sldId="258"/>
            <ac:spMk id="25" creationId="{69F37DD9-9236-4E69-BE7A-C0C6812EBD2F}"/>
          </ac:spMkLst>
        </pc:spChg>
      </pc:sldChg>
      <pc:sldChg chg="modSp mod">
        <pc:chgData name="Lesley G" userId="e112184014dd70b2" providerId="LiveId" clId="{A5E7547B-8850-4660-B56E-36B682119AF3}" dt="2023-11-05T14:51:20.616" v="786" actId="20577"/>
        <pc:sldMkLst>
          <pc:docMk/>
          <pc:sldMk cId="1296849417" sldId="259"/>
        </pc:sldMkLst>
        <pc:spChg chg="mod">
          <ac:chgData name="Lesley G" userId="e112184014dd70b2" providerId="LiveId" clId="{A5E7547B-8850-4660-B56E-36B682119AF3}" dt="2023-11-05T14:51:20.616" v="786" actId="20577"/>
          <ac:spMkLst>
            <pc:docMk/>
            <pc:sldMk cId="1296849417" sldId="259"/>
            <ac:spMk id="20" creationId="{7DDB54EB-C183-4911-9BFA-F1FE75BF4FC3}"/>
          </ac:spMkLst>
        </pc:spChg>
        <pc:spChg chg="mod">
          <ac:chgData name="Lesley G" userId="e112184014dd70b2" providerId="LiveId" clId="{A5E7547B-8850-4660-B56E-36B682119AF3}" dt="2023-11-05T14:45:53.823" v="732" actId="255"/>
          <ac:spMkLst>
            <pc:docMk/>
            <pc:sldMk cId="1296849417" sldId="259"/>
            <ac:spMk id="23" creationId="{0E8DDD40-0E38-404B-BFB6-1452E60B254E}"/>
          </ac:spMkLst>
        </pc:spChg>
      </pc:sldChg>
      <pc:sldChg chg="modSp mod">
        <pc:chgData name="Lesley G" userId="e112184014dd70b2" providerId="LiveId" clId="{A5E7547B-8850-4660-B56E-36B682119AF3}" dt="2023-11-05T14:46:55.173" v="734" actId="2711"/>
        <pc:sldMkLst>
          <pc:docMk/>
          <pc:sldMk cId="2591766924" sldId="260"/>
        </pc:sldMkLst>
        <pc:spChg chg="mod">
          <ac:chgData name="Lesley G" userId="e112184014dd70b2" providerId="LiveId" clId="{A5E7547B-8850-4660-B56E-36B682119AF3}" dt="2023-11-05T14:46:04.359" v="733" actId="1076"/>
          <ac:spMkLst>
            <pc:docMk/>
            <pc:sldMk cId="2591766924" sldId="260"/>
            <ac:spMk id="18" creationId="{AF8D44BB-2E26-4818-B9F6-6640C7C08C68}"/>
          </ac:spMkLst>
        </pc:spChg>
        <pc:spChg chg="mod">
          <ac:chgData name="Lesley G" userId="e112184014dd70b2" providerId="LiveId" clId="{A5E7547B-8850-4660-B56E-36B682119AF3}" dt="2023-11-05T14:46:55.173" v="734" actId="2711"/>
          <ac:spMkLst>
            <pc:docMk/>
            <pc:sldMk cId="2591766924" sldId="260"/>
            <ac:spMk id="24" creationId="{1AD92DDB-138A-4093-9127-DD1034BB4060}"/>
          </ac:spMkLst>
        </pc:spChg>
      </pc:sldChg>
      <pc:sldChg chg="addSp modSp mod">
        <pc:chgData name="Lesley G" userId="e112184014dd70b2" providerId="LiveId" clId="{A5E7547B-8850-4660-B56E-36B682119AF3}" dt="2023-11-05T14:48:07.040" v="773" actId="20577"/>
        <pc:sldMkLst>
          <pc:docMk/>
          <pc:sldMk cId="4286855355" sldId="261"/>
        </pc:sldMkLst>
        <pc:spChg chg="mod">
          <ac:chgData name="Lesley G" userId="e112184014dd70b2" providerId="LiveId" clId="{A5E7547B-8850-4660-B56E-36B682119AF3}" dt="2023-11-05T14:48:07.040" v="773" actId="20577"/>
          <ac:spMkLst>
            <pc:docMk/>
            <pc:sldMk cId="4286855355" sldId="261"/>
            <ac:spMk id="17" creationId="{2924F70D-0889-4D53-9AD0-0D487508148B}"/>
          </ac:spMkLst>
        </pc:spChg>
        <pc:spChg chg="mod">
          <ac:chgData name="Lesley G" userId="e112184014dd70b2" providerId="LiveId" clId="{A5E7547B-8850-4660-B56E-36B682119AF3}" dt="2023-11-05T14:16:36.736" v="20" actId="113"/>
          <ac:spMkLst>
            <pc:docMk/>
            <pc:sldMk cId="4286855355" sldId="261"/>
            <ac:spMk id="23" creationId="{03238B9B-63A1-4F33-9A5E-954FE5FA59B9}"/>
          </ac:spMkLst>
        </pc:spChg>
        <pc:picChg chg="add mod">
          <ac:chgData name="Lesley G" userId="e112184014dd70b2" providerId="LiveId" clId="{A5E7547B-8850-4660-B56E-36B682119AF3}" dt="2023-11-05T14:17:20.361" v="22" actId="1076"/>
          <ac:picMkLst>
            <pc:docMk/>
            <pc:sldMk cId="4286855355" sldId="261"/>
            <ac:picMk id="6150" creationId="{7E4E80D0-A9C2-664F-6CEF-38FAAE24A8F0}"/>
          </ac:picMkLst>
        </pc:picChg>
      </pc:sldChg>
      <pc:sldChg chg="addSp delSp modSp mod">
        <pc:chgData name="Lesley G" userId="e112184014dd70b2" providerId="LiveId" clId="{A5E7547B-8850-4660-B56E-36B682119AF3}" dt="2023-11-05T14:50:58.514" v="784" actId="20577"/>
        <pc:sldMkLst>
          <pc:docMk/>
          <pc:sldMk cId="1180720623" sldId="262"/>
        </pc:sldMkLst>
        <pc:spChg chg="mod">
          <ac:chgData name="Lesley G" userId="e112184014dd70b2" providerId="LiveId" clId="{A5E7547B-8850-4660-B56E-36B682119AF3}" dt="2023-11-05T14:27:39.446" v="228" actId="1076"/>
          <ac:spMkLst>
            <pc:docMk/>
            <pc:sldMk cId="1180720623" sldId="262"/>
            <ac:spMk id="18" creationId="{3A0C963D-4AF1-4183-BC56-4FE769F28A64}"/>
          </ac:spMkLst>
        </pc:spChg>
        <pc:spChg chg="mod">
          <ac:chgData name="Lesley G" userId="e112184014dd70b2" providerId="LiveId" clId="{A5E7547B-8850-4660-B56E-36B682119AF3}" dt="2023-11-05T14:50:58.514" v="784" actId="20577"/>
          <ac:spMkLst>
            <pc:docMk/>
            <pc:sldMk cId="1180720623" sldId="262"/>
            <ac:spMk id="21" creationId="{151390A4-FA1E-4A2D-91E9-F1582D605D0D}"/>
          </ac:spMkLst>
        </pc:spChg>
        <pc:spChg chg="mod">
          <ac:chgData name="Lesley G" userId="e112184014dd70b2" providerId="LiveId" clId="{A5E7547B-8850-4660-B56E-36B682119AF3}" dt="2023-11-05T14:49:29.390" v="778" actId="6549"/>
          <ac:spMkLst>
            <pc:docMk/>
            <pc:sldMk cId="1180720623" sldId="262"/>
            <ac:spMk id="24" creationId="{40E2CDF0-3B95-43A1-91EF-7DA048FD807E}"/>
          </ac:spMkLst>
        </pc:spChg>
        <pc:picChg chg="del">
          <ac:chgData name="Lesley G" userId="e112184014dd70b2" providerId="LiveId" clId="{A5E7547B-8850-4660-B56E-36B682119AF3}" dt="2023-11-05T14:20:30.522" v="23" actId="21"/>
          <ac:picMkLst>
            <pc:docMk/>
            <pc:sldMk cId="1180720623" sldId="262"/>
            <ac:picMk id="3" creationId="{54D44AA4-B963-0696-4C81-A409A9FF63E4}"/>
          </ac:picMkLst>
        </pc:picChg>
        <pc:picChg chg="del">
          <ac:chgData name="Lesley G" userId="e112184014dd70b2" providerId="LiveId" clId="{A5E7547B-8850-4660-B56E-36B682119AF3}" dt="2023-11-05T14:24:04.972" v="119" actId="478"/>
          <ac:picMkLst>
            <pc:docMk/>
            <pc:sldMk cId="1180720623" sldId="262"/>
            <ac:picMk id="6" creationId="{B94E54BD-CB68-0CF8-4D63-D67902A213B6}"/>
          </ac:picMkLst>
        </pc:picChg>
        <pc:picChg chg="del">
          <ac:chgData name="Lesley G" userId="e112184014dd70b2" providerId="LiveId" clId="{A5E7547B-8850-4660-B56E-36B682119AF3}" dt="2023-11-05T14:25:43.814" v="155" actId="478"/>
          <ac:picMkLst>
            <pc:docMk/>
            <pc:sldMk cId="1180720623" sldId="262"/>
            <ac:picMk id="8" creationId="{EA05AA45-4934-7820-E73A-7BF210A12C33}"/>
          </ac:picMkLst>
        </pc:picChg>
        <pc:picChg chg="add mod">
          <ac:chgData name="Lesley G" userId="e112184014dd70b2" providerId="LiveId" clId="{A5E7547B-8850-4660-B56E-36B682119AF3}" dt="2023-11-05T14:22:57.992" v="115" actId="14100"/>
          <ac:picMkLst>
            <pc:docMk/>
            <pc:sldMk cId="1180720623" sldId="262"/>
            <ac:picMk id="7170" creationId="{0F9C252C-9795-3687-D4D3-187A8CF2C027}"/>
          </ac:picMkLst>
        </pc:picChg>
        <pc:picChg chg="add mod">
          <ac:chgData name="Lesley G" userId="e112184014dd70b2" providerId="LiveId" clId="{A5E7547B-8850-4660-B56E-36B682119AF3}" dt="2023-11-05T14:25:39.673" v="154" actId="1076"/>
          <ac:picMkLst>
            <pc:docMk/>
            <pc:sldMk cId="1180720623" sldId="262"/>
            <ac:picMk id="7172" creationId="{B4E52976-E722-1C48-C4B3-BFCC5BA7641C}"/>
          </ac:picMkLst>
        </pc:picChg>
        <pc:picChg chg="add mod">
          <ac:chgData name="Lesley G" userId="e112184014dd70b2" providerId="LiveId" clId="{A5E7547B-8850-4660-B56E-36B682119AF3}" dt="2023-11-05T14:27:43.086" v="229" actId="1076"/>
          <ac:picMkLst>
            <pc:docMk/>
            <pc:sldMk cId="1180720623" sldId="262"/>
            <ac:picMk id="7174" creationId="{755ABA2F-EB26-840E-7B8F-96D636CF7802}"/>
          </ac:picMkLst>
        </pc:picChg>
      </pc:sldChg>
      <pc:sldChg chg="addSp delSp modSp mod">
        <pc:chgData name="Lesley G" userId="e112184014dd70b2" providerId="LiveId" clId="{A5E7547B-8850-4660-B56E-36B682119AF3}" dt="2023-11-05T14:49:55.927" v="780" actId="113"/>
        <pc:sldMkLst>
          <pc:docMk/>
          <pc:sldMk cId="1843267942" sldId="263"/>
        </pc:sldMkLst>
        <pc:spChg chg="add del mod">
          <ac:chgData name="Lesley G" userId="e112184014dd70b2" providerId="LiveId" clId="{A5E7547B-8850-4660-B56E-36B682119AF3}" dt="2023-11-05T14:37:07.361" v="635" actId="21"/>
          <ac:spMkLst>
            <pc:docMk/>
            <pc:sldMk cId="1843267942" sldId="263"/>
            <ac:spMk id="4" creationId="{EA0BD933-D429-3A99-215F-4971018FDBA7}"/>
          </ac:spMkLst>
        </pc:spChg>
        <pc:spChg chg="mod">
          <ac:chgData name="Lesley G" userId="e112184014dd70b2" providerId="LiveId" clId="{A5E7547B-8850-4660-B56E-36B682119AF3}" dt="2023-11-05T14:34:51.442" v="563" actId="6549"/>
          <ac:spMkLst>
            <pc:docMk/>
            <pc:sldMk cId="1843267942" sldId="263"/>
            <ac:spMk id="17" creationId="{71F2C7D5-DEE5-46F1-8303-0F74C32EB22D}"/>
          </ac:spMkLst>
        </pc:spChg>
        <pc:spChg chg="mod">
          <ac:chgData name="Lesley G" userId="e112184014dd70b2" providerId="LiveId" clId="{A5E7547B-8850-4660-B56E-36B682119AF3}" dt="2023-11-05T14:49:55.927" v="780" actId="113"/>
          <ac:spMkLst>
            <pc:docMk/>
            <pc:sldMk cId="1843267942" sldId="263"/>
            <ac:spMk id="20" creationId="{2BC8B374-65A1-482B-AB47-F34279F78E1A}"/>
          </ac:spMkLst>
        </pc:spChg>
        <pc:spChg chg="mod">
          <ac:chgData name="Lesley G" userId="e112184014dd70b2" providerId="LiveId" clId="{A5E7547B-8850-4660-B56E-36B682119AF3}" dt="2023-11-05T14:42:12.945" v="716" actId="1076"/>
          <ac:spMkLst>
            <pc:docMk/>
            <pc:sldMk cId="1843267942" sldId="263"/>
            <ac:spMk id="24" creationId="{B30E24F7-5B70-428C-B5A7-12A2D5FFF04F}"/>
          </ac:spMkLst>
        </pc:spChg>
        <pc:picChg chg="del">
          <ac:chgData name="Lesley G" userId="e112184014dd70b2" providerId="LiveId" clId="{A5E7547B-8850-4660-B56E-36B682119AF3}" dt="2023-11-05T14:30:44.963" v="452" actId="478"/>
          <ac:picMkLst>
            <pc:docMk/>
            <pc:sldMk cId="1843267942" sldId="263"/>
            <ac:picMk id="3" creationId="{0A398C1F-7A4E-EA4F-4458-5E40E2654588}"/>
          </ac:picMkLst>
        </pc:picChg>
        <pc:picChg chg="del">
          <ac:chgData name="Lesley G" userId="e112184014dd70b2" providerId="LiveId" clId="{A5E7547B-8850-4660-B56E-36B682119AF3}" dt="2023-11-05T14:35:09.427" v="564" actId="478"/>
          <ac:picMkLst>
            <pc:docMk/>
            <pc:sldMk cId="1843267942" sldId="263"/>
            <ac:picMk id="5" creationId="{71690C7E-A254-5E26-8B4E-B7ED317A6705}"/>
          </ac:picMkLst>
        </pc:picChg>
        <pc:picChg chg="del">
          <ac:chgData name="Lesley G" userId="e112184014dd70b2" providerId="LiveId" clId="{A5E7547B-8850-4660-B56E-36B682119AF3}" dt="2023-11-05T14:39:43.918" v="694" actId="478"/>
          <ac:picMkLst>
            <pc:docMk/>
            <pc:sldMk cId="1843267942" sldId="263"/>
            <ac:picMk id="8" creationId="{9D583724-36C9-5763-6197-A385B2D90158}"/>
          </ac:picMkLst>
        </pc:picChg>
        <pc:picChg chg="add mod">
          <ac:chgData name="Lesley G" userId="e112184014dd70b2" providerId="LiveId" clId="{A5E7547B-8850-4660-B56E-36B682119AF3}" dt="2023-11-05T14:32:58.914" v="471" actId="1076"/>
          <ac:picMkLst>
            <pc:docMk/>
            <pc:sldMk cId="1843267942" sldId="263"/>
            <ac:picMk id="8194" creationId="{7C2CFF13-D341-4C6F-E319-C15088D121BB}"/>
          </ac:picMkLst>
        </pc:picChg>
        <pc:picChg chg="add mod">
          <ac:chgData name="Lesley G" userId="e112184014dd70b2" providerId="LiveId" clId="{A5E7547B-8850-4660-B56E-36B682119AF3}" dt="2023-11-05T14:39:18.317" v="692" actId="1076"/>
          <ac:picMkLst>
            <pc:docMk/>
            <pc:sldMk cId="1843267942" sldId="263"/>
            <ac:picMk id="8196" creationId="{7CD77747-BF8E-6667-CEF2-D132260D14B0}"/>
          </ac:picMkLst>
        </pc:picChg>
        <pc:picChg chg="add mod">
          <ac:chgData name="Lesley G" userId="e112184014dd70b2" providerId="LiveId" clId="{A5E7547B-8850-4660-B56E-36B682119AF3}" dt="2023-11-05T14:41:19.849" v="713" actId="1076"/>
          <ac:picMkLst>
            <pc:docMk/>
            <pc:sldMk cId="1843267942" sldId="263"/>
            <ac:picMk id="8198" creationId="{47189926-7112-4866-A809-793DE8A397A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5940DB3-47F7-44ED-A438-DA400B267BF4}"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2545197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940DB3-47F7-44ED-A438-DA400B267BF4}"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2687052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940DB3-47F7-44ED-A438-DA400B267BF4}"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259488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940DB3-47F7-44ED-A438-DA400B267BF4}"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82619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940DB3-47F7-44ED-A438-DA400B267BF4}"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334354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5940DB3-47F7-44ED-A438-DA400B267BF4}" type="datetimeFigureOut">
              <a:rPr lang="en-US" smtClean="0"/>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403173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940DB3-47F7-44ED-A438-DA400B267BF4}" type="datetimeFigureOut">
              <a:rPr lang="en-US" smtClean="0"/>
              <a:t>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39061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5940DB3-47F7-44ED-A438-DA400B267BF4}" type="datetimeFigureOut">
              <a:rPr lang="en-US" smtClean="0"/>
              <a:t>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3083212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40DB3-47F7-44ED-A438-DA400B267BF4}" type="datetimeFigureOut">
              <a:rPr lang="en-US" smtClean="0"/>
              <a:t>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3041565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940DB3-47F7-44ED-A438-DA400B267BF4}" type="datetimeFigureOut">
              <a:rPr lang="en-US" smtClean="0"/>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3815504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940DB3-47F7-44ED-A438-DA400B267BF4}" type="datetimeFigureOut">
              <a:rPr lang="en-US" smtClean="0"/>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95B96-E462-4100-B230-394F527E9326}" type="slidenum">
              <a:rPr lang="en-US" smtClean="0"/>
              <a:t>‹#›</a:t>
            </a:fld>
            <a:endParaRPr lang="en-US"/>
          </a:p>
        </p:txBody>
      </p:sp>
    </p:spTree>
    <p:extLst>
      <p:ext uri="{BB962C8B-B14F-4D97-AF65-F5344CB8AC3E}">
        <p14:creationId xmlns:p14="http://schemas.microsoft.com/office/powerpoint/2010/main" val="126526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5940DB3-47F7-44ED-A438-DA400B267BF4}" type="datetimeFigureOut">
              <a:rPr lang="en-US" smtClean="0"/>
              <a:t>11/5/2023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2E95B96-E462-4100-B230-394F527E9326}" type="slidenum">
              <a:rPr lang="en-US" smtClean="0"/>
              <a:t>‹#›</a:t>
            </a:fld>
            <a:endParaRPr lang="en-US"/>
          </a:p>
        </p:txBody>
      </p:sp>
    </p:spTree>
    <p:extLst>
      <p:ext uri="{BB962C8B-B14F-4D97-AF65-F5344CB8AC3E}">
        <p14:creationId xmlns:p14="http://schemas.microsoft.com/office/powerpoint/2010/main" val="3777786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640" y="60527"/>
            <a:ext cx="2130089" cy="379311"/>
          </a:xfrm>
          <a:prstGeom prst="rect">
            <a:avLst/>
          </a:prstGeom>
          <a:noFill/>
        </p:spPr>
        <p:txBody>
          <a:bodyPr wrap="square" rtlCol="0">
            <a:spAutoFit/>
          </a:bodyPr>
          <a:lstStyle/>
          <a:p>
            <a:r>
              <a:rPr lang="en-GB" dirty="0"/>
              <a:t>January</a:t>
            </a:r>
            <a:endParaRPr lang="en-US" dirty="0"/>
          </a:p>
        </p:txBody>
      </p:sp>
      <p:sp>
        <p:nvSpPr>
          <p:cNvPr id="8" name="TextBox 7"/>
          <p:cNvSpPr txBox="1"/>
          <p:nvPr/>
        </p:nvSpPr>
        <p:spPr>
          <a:xfrm>
            <a:off x="2699596" y="3487812"/>
            <a:ext cx="3732107" cy="1600438"/>
          </a:xfrm>
          <a:prstGeom prst="rect">
            <a:avLst/>
          </a:prstGeom>
          <a:noFill/>
        </p:spPr>
        <p:txBody>
          <a:bodyPr wrap="square" rtlCol="0">
            <a:spAutoFit/>
          </a:bodyPr>
          <a:lstStyle/>
          <a:p>
            <a:r>
              <a:rPr lang="en-GB" sz="1400" b="1" dirty="0">
                <a:latin typeface="Amazon Ember"/>
              </a:rPr>
              <a:t>The Bird Way - Jennifer Ackerman</a:t>
            </a:r>
          </a:p>
          <a:p>
            <a:endParaRPr lang="en-GB" sz="1400" b="1" dirty="0">
              <a:latin typeface="Amazon Ember"/>
            </a:endParaRPr>
          </a:p>
          <a:p>
            <a:r>
              <a:rPr lang="en-GB" sz="1400" dirty="0">
                <a:latin typeface="Amazon Ember"/>
              </a:rPr>
              <a:t>A Sunday Times Nature Book of the Year by an American ornithologist. Described as a ‘new look at how birds talk, work, parent and think’ ‘There is the mammal way and there is the bird way’. Perhaps complementary to Planta Sapiens?</a:t>
            </a:r>
          </a:p>
        </p:txBody>
      </p:sp>
      <p:sp>
        <p:nvSpPr>
          <p:cNvPr id="9" name="TextBox 8"/>
          <p:cNvSpPr txBox="1"/>
          <p:nvPr/>
        </p:nvSpPr>
        <p:spPr>
          <a:xfrm>
            <a:off x="188639" y="5796136"/>
            <a:ext cx="2130089" cy="379311"/>
          </a:xfrm>
          <a:prstGeom prst="rect">
            <a:avLst/>
          </a:prstGeom>
          <a:noFill/>
        </p:spPr>
        <p:txBody>
          <a:bodyPr wrap="square" rtlCol="0">
            <a:spAutoFit/>
          </a:bodyPr>
          <a:lstStyle/>
          <a:p>
            <a:r>
              <a:rPr lang="en-GB" dirty="0"/>
              <a:t>February</a:t>
            </a:r>
            <a:endParaRPr lang="en-US" dirty="0"/>
          </a:p>
        </p:txBody>
      </p:sp>
      <p:sp>
        <p:nvSpPr>
          <p:cNvPr id="11" name="TextBox 10"/>
          <p:cNvSpPr txBox="1"/>
          <p:nvPr/>
        </p:nvSpPr>
        <p:spPr>
          <a:xfrm>
            <a:off x="2688105" y="6300192"/>
            <a:ext cx="3771900" cy="2462213"/>
          </a:xfrm>
          <a:prstGeom prst="rect">
            <a:avLst/>
          </a:prstGeom>
          <a:noFill/>
        </p:spPr>
        <p:txBody>
          <a:bodyPr wrap="square" rtlCol="0">
            <a:spAutoFit/>
          </a:bodyPr>
          <a:lstStyle/>
          <a:p>
            <a:pPr algn="l"/>
            <a:r>
              <a:rPr lang="en-GB" sz="1400" b="1" i="0" dirty="0">
                <a:solidFill>
                  <a:srgbClr val="0F1111"/>
                </a:solidFill>
                <a:effectLst/>
                <a:latin typeface="Amazon Ember"/>
              </a:rPr>
              <a:t>The Lost Rainforests of Britain</a:t>
            </a:r>
          </a:p>
          <a:p>
            <a:pPr algn="l"/>
            <a:r>
              <a:rPr lang="en-GB" sz="1400" b="1" dirty="0">
                <a:solidFill>
                  <a:srgbClr val="0F1111"/>
                </a:solidFill>
                <a:latin typeface="Amazon Ember"/>
              </a:rPr>
              <a:t>Guy </a:t>
            </a:r>
            <a:r>
              <a:rPr lang="en-GB" sz="1400" b="1" dirty="0" err="1">
                <a:solidFill>
                  <a:srgbClr val="0F1111"/>
                </a:solidFill>
                <a:latin typeface="Amazon Ember"/>
              </a:rPr>
              <a:t>Shrubsole</a:t>
            </a:r>
            <a:endParaRPr lang="en-GB" sz="1400" b="1" i="0" dirty="0">
              <a:solidFill>
                <a:srgbClr val="0F1111"/>
              </a:solidFill>
              <a:effectLst/>
              <a:latin typeface="Amazon Ember"/>
            </a:endParaRPr>
          </a:p>
          <a:p>
            <a:pPr algn="l"/>
            <a:r>
              <a:rPr lang="en-GB" sz="1400" b="0" i="0" dirty="0">
                <a:solidFill>
                  <a:srgbClr val="0F1111"/>
                </a:solidFill>
                <a:effectLst/>
                <a:latin typeface="Amazon Ember"/>
              </a:rPr>
              <a:t>Temperate rainforest may once have covered up to one-fifth of Britain, inspiring though only fragments now remain, they are home to a dazzling variety of luminous life-forms. In this awe-inspiring investigation, </a:t>
            </a:r>
            <a:r>
              <a:rPr lang="en-GB" sz="1400" dirty="0">
                <a:solidFill>
                  <a:srgbClr val="0F1111"/>
                </a:solidFill>
                <a:latin typeface="Amazon Ember"/>
              </a:rPr>
              <a:t>T</a:t>
            </a:r>
            <a:r>
              <a:rPr lang="en-GB" sz="1400" b="0" i="0" dirty="0">
                <a:solidFill>
                  <a:srgbClr val="0F1111"/>
                </a:solidFill>
                <a:effectLst/>
                <a:latin typeface="Amazon Ember"/>
              </a:rPr>
              <a:t>ravelling through the Western Highlands and the Lake District, down to the rainforests of Wales, Devon, and Cornwall to map these spectacular lost worlds for the first time.</a:t>
            </a:r>
          </a:p>
        </p:txBody>
      </p:sp>
      <p:sp>
        <p:nvSpPr>
          <p:cNvPr id="16" name="TextBox 15">
            <a:extLst>
              <a:ext uri="{FF2B5EF4-FFF2-40B4-BE49-F238E27FC236}">
                <a16:creationId xmlns:a16="http://schemas.microsoft.com/office/drawing/2014/main" id="{4E836F9F-E9C5-4DE4-8B45-741C7E998D4F}"/>
              </a:ext>
            </a:extLst>
          </p:cNvPr>
          <p:cNvSpPr txBox="1"/>
          <p:nvPr/>
        </p:nvSpPr>
        <p:spPr>
          <a:xfrm>
            <a:off x="2565900" y="560572"/>
            <a:ext cx="3946748" cy="1815882"/>
          </a:xfrm>
          <a:prstGeom prst="rect">
            <a:avLst/>
          </a:prstGeom>
          <a:noFill/>
        </p:spPr>
        <p:txBody>
          <a:bodyPr wrap="square">
            <a:spAutoFit/>
          </a:bodyPr>
          <a:lstStyle/>
          <a:p>
            <a:r>
              <a:rPr lang="en-GB" sz="1400" b="1" kern="50" dirty="0">
                <a:effectLst/>
                <a:latin typeface="Amazon Ember"/>
                <a:ea typeface="SimSun" panose="02010600030101010101" pitchFamily="2" charset="-122"/>
                <a:cs typeface="Lucida Sans" panose="020B0602030504020204" pitchFamily="34" charset="0"/>
              </a:rPr>
              <a:t>Iceland defrosted - Edward </a:t>
            </a:r>
            <a:r>
              <a:rPr lang="en-GB" sz="1400" b="1" kern="50" dirty="0" err="1">
                <a:effectLst/>
                <a:latin typeface="Amazon Ember"/>
                <a:ea typeface="SimSun" panose="02010600030101010101" pitchFamily="2" charset="-122"/>
                <a:cs typeface="Lucida Sans" panose="020B0602030504020204" pitchFamily="34" charset="0"/>
              </a:rPr>
              <a:t>Hancox</a:t>
            </a:r>
            <a:endParaRPr lang="en-GB" sz="1400" b="1" kern="50" dirty="0">
              <a:effectLst/>
              <a:latin typeface="Amazon Ember"/>
              <a:ea typeface="SimSun" panose="02010600030101010101" pitchFamily="2" charset="-122"/>
              <a:cs typeface="Lucida Sans" panose="020B0602030504020204" pitchFamily="34" charset="0"/>
            </a:endParaRPr>
          </a:p>
          <a:p>
            <a:endParaRPr lang="en-GB" sz="1400" b="1" kern="50" dirty="0">
              <a:effectLst/>
              <a:latin typeface="Amazon Ember"/>
              <a:ea typeface="SimSun" panose="02010600030101010101" pitchFamily="2" charset="-122"/>
              <a:cs typeface="Lucida Sans" panose="020B0602030504020204" pitchFamily="34" charset="0"/>
            </a:endParaRPr>
          </a:p>
          <a:p>
            <a:r>
              <a:rPr lang="en-GB" sz="1400" kern="50" dirty="0">
                <a:effectLst/>
                <a:latin typeface="Amazon Ember"/>
                <a:ea typeface="SimSun" panose="02010600030101010101" pitchFamily="2" charset="-122"/>
                <a:cs typeface="Lucida Sans" panose="020B0602030504020204" pitchFamily="34" charset="0"/>
              </a:rPr>
              <a:t>This is the story of one Englishman’s obsession with a half-frozen, roughly duck-shaped island in the cold North Atlantic. Iceland, Defrosted is less about wars over cod, flight-halting volcanoes</a:t>
            </a:r>
          </a:p>
          <a:p>
            <a:r>
              <a:rPr lang="en-GB" sz="1400" kern="50" dirty="0">
                <a:effectLst/>
                <a:latin typeface="Amazon Ember"/>
                <a:ea typeface="SimSun" panose="02010600030101010101" pitchFamily="2" charset="-122"/>
                <a:cs typeface="Lucida Sans" panose="020B0602030504020204" pitchFamily="34" charset="0"/>
              </a:rPr>
              <a:t>and globe-shattering financiers, and more about relaxing</a:t>
            </a:r>
          </a:p>
        </p:txBody>
      </p:sp>
      <p:pic>
        <p:nvPicPr>
          <p:cNvPr id="1026" name="Picture 2" descr="Iceland, Defrosted">
            <a:extLst>
              <a:ext uri="{FF2B5EF4-FFF2-40B4-BE49-F238E27FC236}">
                <a16:creationId xmlns:a16="http://schemas.microsoft.com/office/drawing/2014/main" id="{736CBA8C-DB74-7626-B66D-E8E326C1E0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500" y="560572"/>
            <a:ext cx="129540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he Bird Way: A New Look at How Birds Talk, Work, Play, Parent, and Think">
            <a:extLst>
              <a:ext uri="{FF2B5EF4-FFF2-40B4-BE49-F238E27FC236}">
                <a16:creationId xmlns:a16="http://schemas.microsoft.com/office/drawing/2014/main" id="{9BA7A329-AEE4-0909-196E-86C8CD7CBB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500" y="3347864"/>
            <a:ext cx="127635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Lost Rainforests of Britain">
            <a:extLst>
              <a:ext uri="{FF2B5EF4-FFF2-40B4-BE49-F238E27FC236}">
                <a16:creationId xmlns:a16="http://schemas.microsoft.com/office/drawing/2014/main" id="{2222DB28-599E-B49A-D130-73EF2BA1A3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500" y="6405502"/>
            <a:ext cx="13620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190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56676" y="323528"/>
            <a:ext cx="4076700" cy="1815882"/>
          </a:xfrm>
          <a:prstGeom prst="rect">
            <a:avLst/>
          </a:prstGeom>
        </p:spPr>
        <p:txBody>
          <a:bodyPr wrap="square">
            <a:spAutoFit/>
          </a:bodyPr>
          <a:lstStyle/>
          <a:p>
            <a:r>
              <a:rPr lang="en-GB" sz="1400" b="1" i="0" dirty="0">
                <a:solidFill>
                  <a:srgbClr val="0F1111"/>
                </a:solidFill>
                <a:effectLst/>
                <a:latin typeface="Amazon Ember"/>
              </a:rPr>
              <a:t>Haweswater - Sarah Hall (novel)</a:t>
            </a:r>
          </a:p>
          <a:p>
            <a:r>
              <a:rPr lang="en-GB" sz="1400" b="0" i="0" dirty="0">
                <a:solidFill>
                  <a:srgbClr val="0F1111"/>
                </a:solidFill>
                <a:effectLst/>
                <a:latin typeface="Amazon Ember"/>
              </a:rPr>
              <a:t>The story of the village that was flooded to create Haweswater reservoir (which we heard about last year in Wild Fell). </a:t>
            </a:r>
            <a:r>
              <a:rPr lang="en-GB" sz="1400" i="0" dirty="0">
                <a:solidFill>
                  <a:srgbClr val="0F1111"/>
                </a:solidFill>
                <a:effectLst/>
                <a:latin typeface="Amazon Ember"/>
              </a:rPr>
              <a:t>Haweswater</a:t>
            </a:r>
            <a:r>
              <a:rPr lang="en-GB" sz="1400" b="0" i="0" dirty="0">
                <a:solidFill>
                  <a:srgbClr val="0F1111"/>
                </a:solidFill>
                <a:effectLst/>
                <a:latin typeface="Amazon Ember"/>
              </a:rPr>
              <a:t> remembers a rural England that has been disappearing for decades. It is a novel about love, obsession and the destruction of a community, told with grace and artistry by a young storyteller of great imaginative and emotional power.</a:t>
            </a:r>
          </a:p>
        </p:txBody>
      </p:sp>
      <p:sp>
        <p:nvSpPr>
          <p:cNvPr id="6" name="TextBox 5"/>
          <p:cNvSpPr txBox="1"/>
          <p:nvPr/>
        </p:nvSpPr>
        <p:spPr>
          <a:xfrm>
            <a:off x="332843" y="2771800"/>
            <a:ext cx="2130089" cy="379311"/>
          </a:xfrm>
          <a:prstGeom prst="rect">
            <a:avLst/>
          </a:prstGeom>
          <a:noFill/>
        </p:spPr>
        <p:txBody>
          <a:bodyPr wrap="square" rtlCol="0">
            <a:spAutoFit/>
          </a:bodyPr>
          <a:lstStyle/>
          <a:p>
            <a:r>
              <a:rPr lang="en-GB" dirty="0"/>
              <a:t>March</a:t>
            </a:r>
            <a:endParaRPr lang="en-US" dirty="0"/>
          </a:p>
        </p:txBody>
      </p:sp>
      <p:sp>
        <p:nvSpPr>
          <p:cNvPr id="17" name="TextBox 16">
            <a:extLst>
              <a:ext uri="{FF2B5EF4-FFF2-40B4-BE49-F238E27FC236}">
                <a16:creationId xmlns:a16="http://schemas.microsoft.com/office/drawing/2014/main" id="{F153C2F9-95CB-4E07-B372-43C22DDEBE10}"/>
              </a:ext>
            </a:extLst>
          </p:cNvPr>
          <p:cNvSpPr txBox="1"/>
          <p:nvPr/>
        </p:nvSpPr>
        <p:spPr>
          <a:xfrm>
            <a:off x="2430686" y="3173733"/>
            <a:ext cx="3746304" cy="2246769"/>
          </a:xfrm>
          <a:prstGeom prst="rect">
            <a:avLst/>
          </a:prstGeom>
          <a:noFill/>
        </p:spPr>
        <p:txBody>
          <a:bodyPr wrap="square">
            <a:spAutoFit/>
          </a:bodyPr>
          <a:lstStyle/>
          <a:p>
            <a:pPr algn="l"/>
            <a:r>
              <a:rPr lang="en-GB" sz="1400" b="1" i="0" dirty="0">
                <a:solidFill>
                  <a:srgbClr val="0F1111"/>
                </a:solidFill>
                <a:effectLst/>
                <a:latin typeface="Amazon Ember"/>
              </a:rPr>
              <a:t>Gilbert White - Richard Mabey</a:t>
            </a:r>
          </a:p>
          <a:p>
            <a:pPr algn="l"/>
            <a:r>
              <a:rPr lang="en-GB" sz="1400" b="0" i="0" dirty="0">
                <a:solidFill>
                  <a:srgbClr val="0F1111"/>
                </a:solidFill>
                <a:effectLst/>
                <a:latin typeface="Amazon Ember"/>
              </a:rPr>
              <a:t>New edition of the biography of Gilbert White (1720-1793)  a pioneering naturalist whose Natural History of </a:t>
            </a:r>
            <a:r>
              <a:rPr lang="en-GB" sz="1400" b="0" i="0" dirty="0" err="1">
                <a:solidFill>
                  <a:srgbClr val="0F1111"/>
                </a:solidFill>
                <a:effectLst/>
                <a:latin typeface="Amazon Ember"/>
              </a:rPr>
              <a:t>Selborne</a:t>
            </a:r>
            <a:r>
              <a:rPr lang="en-GB" sz="1400" b="0" i="0" dirty="0">
                <a:solidFill>
                  <a:srgbClr val="0F1111"/>
                </a:solidFill>
                <a:effectLst/>
                <a:latin typeface="Amazon Ember"/>
              </a:rPr>
              <a:t> laid the ground for works of natural history for two hundred years and which has never been out of print. In this biography, Richard Mabey recreated a life and wonderfully evoked White's Hampshire landscape. He  sets out his life and times and illuminates both his mistakes and discoveries</a:t>
            </a:r>
          </a:p>
        </p:txBody>
      </p:sp>
      <p:sp>
        <p:nvSpPr>
          <p:cNvPr id="20" name="TextBox 19">
            <a:extLst>
              <a:ext uri="{FF2B5EF4-FFF2-40B4-BE49-F238E27FC236}">
                <a16:creationId xmlns:a16="http://schemas.microsoft.com/office/drawing/2014/main" id="{C9175F07-EEC0-47D4-B867-FD3E786DD0A1}"/>
              </a:ext>
            </a:extLst>
          </p:cNvPr>
          <p:cNvSpPr txBox="1"/>
          <p:nvPr/>
        </p:nvSpPr>
        <p:spPr>
          <a:xfrm>
            <a:off x="2545700" y="6444208"/>
            <a:ext cx="3887676" cy="2031325"/>
          </a:xfrm>
          <a:prstGeom prst="rect">
            <a:avLst/>
          </a:prstGeom>
          <a:noFill/>
        </p:spPr>
        <p:txBody>
          <a:bodyPr wrap="square">
            <a:spAutoFit/>
          </a:bodyPr>
          <a:lstStyle/>
          <a:p>
            <a:pPr algn="l"/>
            <a:r>
              <a:rPr lang="en-GB" sz="1400" b="1" i="0" dirty="0">
                <a:solidFill>
                  <a:srgbClr val="0F1111"/>
                </a:solidFill>
                <a:effectLst/>
                <a:latin typeface="Amazon Ember"/>
              </a:rPr>
              <a:t>Bitch What it means to be female A revolutionary guide to sex, evolution and the female</a:t>
            </a:r>
          </a:p>
          <a:p>
            <a:pPr algn="l"/>
            <a:r>
              <a:rPr lang="en-GB" sz="1400" b="1" i="0" dirty="0">
                <a:solidFill>
                  <a:srgbClr val="0F1111"/>
                </a:solidFill>
                <a:effectLst/>
                <a:latin typeface="Amazon Ember"/>
              </a:rPr>
              <a:t>Animal - Lucy Cooke</a:t>
            </a:r>
          </a:p>
          <a:p>
            <a:pPr algn="l"/>
            <a:r>
              <a:rPr lang="en-GB" sz="1400" b="0" i="0" dirty="0">
                <a:solidFill>
                  <a:srgbClr val="0F1111"/>
                </a:solidFill>
                <a:effectLst/>
                <a:latin typeface="Amazon Ember"/>
              </a:rPr>
              <a:t>Written by a Master in Zoology from Oxford University who is now a broadcaster and film maker. It provides a wide survey of female behaviour throughout the natural world and discusses the implications for our modern understanding.</a:t>
            </a:r>
            <a:endParaRPr lang="en-GB" sz="1400" dirty="0"/>
          </a:p>
        </p:txBody>
      </p:sp>
      <p:pic>
        <p:nvPicPr>
          <p:cNvPr id="2050" name="Picture 2" descr="Haweswater: 'A writer of show-stopping genius.' GUARDIAN">
            <a:extLst>
              <a:ext uri="{FF2B5EF4-FFF2-40B4-BE49-F238E27FC236}">
                <a16:creationId xmlns:a16="http://schemas.microsoft.com/office/drawing/2014/main" id="{BB620070-D311-3199-2558-1F87F446E0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843" y="300966"/>
            <a:ext cx="140970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Gilbert White (The Richard Mabey Library)">
            <a:extLst>
              <a:ext uri="{FF2B5EF4-FFF2-40B4-BE49-F238E27FC236}">
                <a16:creationId xmlns:a16="http://schemas.microsoft.com/office/drawing/2014/main" id="{65405377-DF7B-95BB-D7AF-4B07E5755F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843" y="3256028"/>
            <a:ext cx="149542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itch: A Revolutionary Guide to Sex, Evolution and the Female Animal">
            <a:extLst>
              <a:ext uri="{FF2B5EF4-FFF2-40B4-BE49-F238E27FC236}">
                <a16:creationId xmlns:a16="http://schemas.microsoft.com/office/drawing/2014/main" id="{C20876A0-226D-67AC-1C46-D183FE3763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805" y="6399083"/>
            <a:ext cx="133350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88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640" y="167596"/>
            <a:ext cx="2130089" cy="379311"/>
          </a:xfrm>
          <a:prstGeom prst="rect">
            <a:avLst/>
          </a:prstGeom>
          <a:noFill/>
        </p:spPr>
        <p:txBody>
          <a:bodyPr wrap="square" rtlCol="0">
            <a:spAutoFit/>
          </a:bodyPr>
          <a:lstStyle/>
          <a:p>
            <a:r>
              <a:rPr lang="en-GB" dirty="0"/>
              <a:t>April</a:t>
            </a:r>
            <a:endParaRPr lang="en-US" dirty="0"/>
          </a:p>
        </p:txBody>
      </p:sp>
      <p:sp>
        <p:nvSpPr>
          <p:cNvPr id="9" name="TextBox 8"/>
          <p:cNvSpPr txBox="1"/>
          <p:nvPr/>
        </p:nvSpPr>
        <p:spPr>
          <a:xfrm>
            <a:off x="188639" y="5966122"/>
            <a:ext cx="2130089" cy="379311"/>
          </a:xfrm>
          <a:prstGeom prst="rect">
            <a:avLst/>
          </a:prstGeom>
          <a:noFill/>
        </p:spPr>
        <p:txBody>
          <a:bodyPr wrap="square" rtlCol="0">
            <a:spAutoFit/>
          </a:bodyPr>
          <a:lstStyle/>
          <a:p>
            <a:r>
              <a:rPr lang="en-GB" dirty="0"/>
              <a:t>May</a:t>
            </a:r>
            <a:endParaRPr lang="en-US" dirty="0"/>
          </a:p>
        </p:txBody>
      </p:sp>
      <p:sp>
        <p:nvSpPr>
          <p:cNvPr id="19" name="TextBox 18">
            <a:extLst>
              <a:ext uri="{FF2B5EF4-FFF2-40B4-BE49-F238E27FC236}">
                <a16:creationId xmlns:a16="http://schemas.microsoft.com/office/drawing/2014/main" id="{F4845A42-3BB6-485E-95B7-522EF2D93DCF}"/>
              </a:ext>
            </a:extLst>
          </p:cNvPr>
          <p:cNvSpPr txBox="1"/>
          <p:nvPr/>
        </p:nvSpPr>
        <p:spPr>
          <a:xfrm>
            <a:off x="2663258" y="970142"/>
            <a:ext cx="3610995" cy="2031325"/>
          </a:xfrm>
          <a:prstGeom prst="rect">
            <a:avLst/>
          </a:prstGeom>
          <a:noFill/>
        </p:spPr>
        <p:txBody>
          <a:bodyPr wrap="square">
            <a:spAutoFit/>
          </a:bodyPr>
          <a:lstStyle/>
          <a:p>
            <a:r>
              <a:rPr lang="en-GB" sz="1400" b="1" dirty="0">
                <a:latin typeface="Amazon Ember"/>
              </a:rPr>
              <a:t>The Dragonfly Diaries - </a:t>
            </a:r>
            <a:r>
              <a:rPr lang="en-GB" sz="1400" b="1" dirty="0" err="1">
                <a:latin typeface="Amazon Ember"/>
              </a:rPr>
              <a:t>Ruary</a:t>
            </a:r>
            <a:r>
              <a:rPr lang="en-GB" sz="1400" b="1" dirty="0">
                <a:latin typeface="Amazon Ember"/>
              </a:rPr>
              <a:t> Mackenzie</a:t>
            </a:r>
          </a:p>
          <a:p>
            <a:endParaRPr lang="en-GB" sz="1400" b="1" dirty="0">
              <a:latin typeface="Amazon Ember"/>
            </a:endParaRPr>
          </a:p>
          <a:p>
            <a:r>
              <a:rPr lang="en-GB" sz="1400" dirty="0">
                <a:solidFill>
                  <a:srgbClr val="0F1111"/>
                </a:solidFill>
                <a:latin typeface="Amazon Ember"/>
              </a:rPr>
              <a:t>The author</a:t>
            </a:r>
            <a:r>
              <a:rPr lang="en-GB" sz="1400" b="0" i="0" dirty="0">
                <a:solidFill>
                  <a:srgbClr val="0F1111"/>
                </a:solidFill>
                <a:effectLst/>
                <a:latin typeface="Amazon Ember"/>
              </a:rPr>
              <a:t> shares his quirky fascination for these remarkable creatures over the 25 years he has been photographing and working with them. Combining fascinating description of the lives of dragonflies, with a diary chronicling the ups and downs of establishing Britain’s first public dragonfly sanctuary</a:t>
            </a:r>
            <a:endParaRPr lang="en-GB" sz="1400" dirty="0">
              <a:latin typeface="Amazon Ember"/>
            </a:endParaRPr>
          </a:p>
        </p:txBody>
      </p:sp>
      <p:sp>
        <p:nvSpPr>
          <p:cNvPr id="22" name="TextBox 21">
            <a:extLst>
              <a:ext uri="{FF2B5EF4-FFF2-40B4-BE49-F238E27FC236}">
                <a16:creationId xmlns:a16="http://schemas.microsoft.com/office/drawing/2014/main" id="{DEFB5FB1-E91F-40B2-8A31-3770D98E42D5}"/>
              </a:ext>
            </a:extLst>
          </p:cNvPr>
          <p:cNvSpPr txBox="1"/>
          <p:nvPr/>
        </p:nvSpPr>
        <p:spPr>
          <a:xfrm>
            <a:off x="2704559" y="3262677"/>
            <a:ext cx="3528392" cy="2893100"/>
          </a:xfrm>
          <a:prstGeom prst="rect">
            <a:avLst/>
          </a:prstGeom>
          <a:noFill/>
        </p:spPr>
        <p:txBody>
          <a:bodyPr wrap="square">
            <a:spAutoFit/>
          </a:bodyPr>
          <a:lstStyle/>
          <a:p>
            <a:r>
              <a:rPr lang="en-GB" sz="1400" b="1" i="0" dirty="0">
                <a:solidFill>
                  <a:srgbClr val="0F1111"/>
                </a:solidFill>
                <a:effectLst/>
                <a:latin typeface="Amazon Ember"/>
              </a:rPr>
              <a:t>The Flow River, Waters and </a:t>
            </a:r>
            <a:r>
              <a:rPr lang="en-GB" sz="1400" b="1" i="0" dirty="0" err="1">
                <a:solidFill>
                  <a:srgbClr val="0F1111"/>
                </a:solidFill>
                <a:effectLst/>
                <a:latin typeface="Amazon Ember"/>
              </a:rPr>
              <a:t>Wildernesss</a:t>
            </a:r>
            <a:r>
              <a:rPr lang="en-GB" sz="1400" b="1" i="0" dirty="0">
                <a:solidFill>
                  <a:srgbClr val="0F1111"/>
                </a:solidFill>
                <a:effectLst/>
                <a:latin typeface="Amazon Ember"/>
              </a:rPr>
              <a:t> </a:t>
            </a:r>
          </a:p>
          <a:p>
            <a:r>
              <a:rPr lang="en-GB" sz="1400" b="1" dirty="0">
                <a:solidFill>
                  <a:srgbClr val="0F1111"/>
                </a:solidFill>
                <a:latin typeface="Amazon Ember"/>
              </a:rPr>
              <a:t>A</a:t>
            </a:r>
            <a:r>
              <a:rPr lang="en-GB" sz="1400" b="1" i="0" dirty="0">
                <a:solidFill>
                  <a:srgbClr val="0F1111"/>
                </a:solidFill>
                <a:effectLst/>
                <a:latin typeface="Amazon Ember"/>
              </a:rPr>
              <a:t>my-Jane Beer</a:t>
            </a:r>
          </a:p>
          <a:p>
            <a:r>
              <a:rPr lang="en-GB" sz="1400" b="0" i="1" dirty="0">
                <a:solidFill>
                  <a:srgbClr val="0F1111"/>
                </a:solidFill>
                <a:effectLst/>
                <a:latin typeface="Amazon Ember"/>
              </a:rPr>
              <a:t>The Flow</a:t>
            </a:r>
            <a:r>
              <a:rPr lang="en-GB" sz="1400" b="0" i="0" dirty="0">
                <a:solidFill>
                  <a:srgbClr val="0F1111"/>
                </a:solidFill>
                <a:effectLst/>
                <a:latin typeface="Amazon Ember"/>
              </a:rPr>
              <a:t> is a book about water, and, like water, it meanders, cascades and percolates through many lives, landscapes and stories. From West Country torrents to Levels and Fens, rocky Welsh canyons, the salmon highways of Scotland and the chalk rivers of the Yorkshire Wolds, Amy-Jane follows springs, streams and rivers to explore tributary themes of wildness and wonder, loss and healing, mythology and history, cyclicity and transformation.</a:t>
            </a:r>
          </a:p>
        </p:txBody>
      </p:sp>
      <p:sp>
        <p:nvSpPr>
          <p:cNvPr id="25" name="TextBox 24">
            <a:extLst>
              <a:ext uri="{FF2B5EF4-FFF2-40B4-BE49-F238E27FC236}">
                <a16:creationId xmlns:a16="http://schemas.microsoft.com/office/drawing/2014/main" id="{69F37DD9-9236-4E69-BE7A-C0C6812EBD2F}"/>
              </a:ext>
            </a:extLst>
          </p:cNvPr>
          <p:cNvSpPr txBox="1"/>
          <p:nvPr/>
        </p:nvSpPr>
        <p:spPr>
          <a:xfrm>
            <a:off x="2663258" y="6427430"/>
            <a:ext cx="4011262" cy="2246769"/>
          </a:xfrm>
          <a:prstGeom prst="rect">
            <a:avLst/>
          </a:prstGeom>
          <a:noFill/>
        </p:spPr>
        <p:txBody>
          <a:bodyPr wrap="square">
            <a:spAutoFit/>
          </a:bodyPr>
          <a:lstStyle/>
          <a:p>
            <a:r>
              <a:rPr lang="en-GB" sz="1400" b="1" kern="50" dirty="0">
                <a:effectLst/>
                <a:latin typeface="Amazon Ember"/>
                <a:ea typeface="SimSun" panose="02010600030101010101" pitchFamily="2" charset="-122"/>
                <a:cs typeface="Lucida Sans" panose="020B0602030504020204" pitchFamily="34" charset="0"/>
              </a:rPr>
              <a:t>One Thousand Shades of Green</a:t>
            </a:r>
          </a:p>
          <a:p>
            <a:r>
              <a:rPr lang="en-GB" sz="1400" b="1" kern="50" dirty="0">
                <a:effectLst/>
                <a:latin typeface="Amazon Ember"/>
                <a:ea typeface="SimSun" panose="02010600030101010101" pitchFamily="2" charset="-122"/>
                <a:cs typeface="Lucida Sans" panose="020B0602030504020204" pitchFamily="34" charset="0"/>
              </a:rPr>
              <a:t>Mike </a:t>
            </a:r>
            <a:r>
              <a:rPr lang="en-GB" sz="1400" b="1" kern="50" dirty="0" err="1">
                <a:effectLst/>
                <a:latin typeface="Amazon Ember"/>
                <a:ea typeface="SimSun" panose="02010600030101010101" pitchFamily="2" charset="-122"/>
                <a:cs typeface="Lucida Sans" panose="020B0602030504020204" pitchFamily="34" charset="0"/>
              </a:rPr>
              <a:t>Dilger</a:t>
            </a:r>
            <a:r>
              <a:rPr lang="en-GB" sz="1400" b="1" kern="50" dirty="0">
                <a:effectLst/>
                <a:latin typeface="Amazon Ember"/>
                <a:ea typeface="SimSun" panose="02010600030101010101" pitchFamily="2" charset="-122"/>
                <a:cs typeface="Lucida Sans" panose="020B0602030504020204" pitchFamily="34" charset="0"/>
              </a:rPr>
              <a:t> </a:t>
            </a:r>
          </a:p>
          <a:p>
            <a:r>
              <a:rPr lang="en-GB" sz="1400" i="0" dirty="0">
                <a:solidFill>
                  <a:srgbClr val="0F1111"/>
                </a:solidFill>
                <a:effectLst/>
                <a:latin typeface="Amazon Ember"/>
              </a:rPr>
              <a:t>A nationwide quest to find 1,000 wild plant species in a single year. </a:t>
            </a:r>
            <a:r>
              <a:rPr lang="en-GB" sz="1400" b="0" i="0" dirty="0">
                <a:solidFill>
                  <a:srgbClr val="0F1111"/>
                </a:solidFill>
                <a:effectLst/>
                <a:latin typeface="Amazon Ember"/>
              </a:rPr>
              <a:t>From Cornwall to Kent and </a:t>
            </a:r>
            <a:r>
              <a:rPr lang="en-GB" sz="1400" b="0" i="0" dirty="0" err="1">
                <a:solidFill>
                  <a:srgbClr val="0F1111"/>
                </a:solidFill>
                <a:effectLst/>
                <a:latin typeface="Amazon Ember"/>
              </a:rPr>
              <a:t>Breckland</a:t>
            </a:r>
            <a:r>
              <a:rPr lang="en-GB" sz="1400" b="0" i="0" dirty="0">
                <a:solidFill>
                  <a:srgbClr val="0F1111"/>
                </a:solidFill>
                <a:effectLst/>
                <a:latin typeface="Amazon Ember"/>
              </a:rPr>
              <a:t> to the Scottish Highlands, Mike meets the resilient reserve wardens and courageous conservationists tasked with protecting some of the nation's richest botanical sites, and experiences first-hand the many difficulties associated with saving our rarest and most charismatic plants.</a:t>
            </a:r>
            <a:endParaRPr lang="en-GB" sz="1800" b="1" kern="50" dirty="0">
              <a:effectLst/>
              <a:latin typeface="Amazon Ember"/>
              <a:ea typeface="SimSun" panose="02010600030101010101" pitchFamily="2" charset="-122"/>
              <a:cs typeface="Lucida Sans" panose="020B0602030504020204" pitchFamily="34" charset="0"/>
            </a:endParaRPr>
          </a:p>
        </p:txBody>
      </p:sp>
      <p:pic>
        <p:nvPicPr>
          <p:cNvPr id="3074" name="Picture 2" descr="The Dragonfly Diaries: The Unlikely Story of Europe's First Dragonfly Sanctuary">
            <a:extLst>
              <a:ext uri="{FF2B5EF4-FFF2-40B4-BE49-F238E27FC236}">
                <a16:creationId xmlns:a16="http://schemas.microsoft.com/office/drawing/2014/main" id="{E385ACE6-6837-29F1-03ED-82198FF519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531" y="888574"/>
            <a:ext cx="150495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he Flow: Rivers, Water and Wildness – WINNER OF THE 2023 WAINWRIGHT PRIZE FOR NATURE WRITING">
            <a:extLst>
              <a:ext uri="{FF2B5EF4-FFF2-40B4-BE49-F238E27FC236}">
                <a16:creationId xmlns:a16="http://schemas.microsoft.com/office/drawing/2014/main" id="{FC8B8EA4-C934-5D9E-0697-45D205AE36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531" y="3405188"/>
            <a:ext cx="150495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One Thousand Shades of Green: A Year in Search of Britain's Wild Plants">
            <a:extLst>
              <a:ext uri="{FF2B5EF4-FFF2-40B4-BE49-F238E27FC236}">
                <a16:creationId xmlns:a16="http://schemas.microsoft.com/office/drawing/2014/main" id="{37017B4D-6B1F-DB4C-9EE0-4CD90C2A58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531" y="6588224"/>
            <a:ext cx="135255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62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5311" y="2833825"/>
            <a:ext cx="2130089" cy="379311"/>
          </a:xfrm>
          <a:prstGeom prst="rect">
            <a:avLst/>
          </a:prstGeom>
          <a:noFill/>
        </p:spPr>
        <p:txBody>
          <a:bodyPr wrap="square" rtlCol="0">
            <a:spAutoFit/>
          </a:bodyPr>
          <a:lstStyle/>
          <a:p>
            <a:r>
              <a:rPr lang="en-GB" dirty="0"/>
              <a:t>June</a:t>
            </a:r>
            <a:endParaRPr lang="en-US" dirty="0"/>
          </a:p>
        </p:txBody>
      </p:sp>
      <p:sp>
        <p:nvSpPr>
          <p:cNvPr id="17" name="TextBox 16">
            <a:extLst>
              <a:ext uri="{FF2B5EF4-FFF2-40B4-BE49-F238E27FC236}">
                <a16:creationId xmlns:a16="http://schemas.microsoft.com/office/drawing/2014/main" id="{A8FB7C00-89CE-4D9E-A3DD-B75977476822}"/>
              </a:ext>
            </a:extLst>
          </p:cNvPr>
          <p:cNvSpPr txBox="1"/>
          <p:nvPr/>
        </p:nvSpPr>
        <p:spPr>
          <a:xfrm>
            <a:off x="2541302" y="464842"/>
            <a:ext cx="3756917" cy="1944122"/>
          </a:xfrm>
          <a:prstGeom prst="rect">
            <a:avLst/>
          </a:prstGeom>
          <a:noFill/>
        </p:spPr>
        <p:txBody>
          <a:bodyPr wrap="square">
            <a:spAutoFit/>
          </a:bodyPr>
          <a:lstStyle/>
          <a:p>
            <a:pPr>
              <a:spcAft>
                <a:spcPts val="450"/>
              </a:spcAft>
            </a:pPr>
            <a:r>
              <a:rPr lang="en-GB" sz="1400" b="1" kern="50" dirty="0">
                <a:effectLst/>
                <a:latin typeface="Amazon Ember"/>
                <a:ea typeface="SimSun" panose="02010600030101010101" pitchFamily="2" charset="-122"/>
                <a:cs typeface="Lucida Sans" panose="020B0602030504020204" pitchFamily="34" charset="0"/>
              </a:rPr>
              <a:t>Emperors of the Deep The Mysterious and Misunderstood World of the Shark</a:t>
            </a:r>
          </a:p>
          <a:p>
            <a:pPr>
              <a:spcAft>
                <a:spcPts val="450"/>
              </a:spcAft>
            </a:pPr>
            <a:r>
              <a:rPr lang="en-GB" sz="1400" b="1" kern="50" dirty="0">
                <a:effectLst/>
                <a:latin typeface="Amazon Ember"/>
                <a:ea typeface="SimSun" panose="02010600030101010101" pitchFamily="2" charset="-122"/>
                <a:cs typeface="Lucida Sans" panose="020B0602030504020204" pitchFamily="34" charset="0"/>
              </a:rPr>
              <a:t>William McKeever</a:t>
            </a:r>
          </a:p>
          <a:p>
            <a:pPr>
              <a:spcAft>
                <a:spcPts val="450"/>
              </a:spcAft>
            </a:pPr>
            <a:r>
              <a:rPr lang="en-GB" sz="1400" kern="50" dirty="0">
                <a:effectLst/>
                <a:latin typeface="Amazon Ember"/>
                <a:ea typeface="SimSun" panose="02010600030101010101" pitchFamily="2" charset="-122"/>
                <a:cs typeface="Lucida Sans" panose="020B0602030504020204" pitchFamily="34" charset="0"/>
              </a:rPr>
              <a:t>Sharks are not as cuddly as whales and have therefore suffered from our instinctive fear of them, but they have their place in the ecosystem. McKeever researches their history and follows them to their breeding grounds.</a:t>
            </a:r>
          </a:p>
        </p:txBody>
      </p:sp>
      <p:sp>
        <p:nvSpPr>
          <p:cNvPr id="20" name="TextBox 19">
            <a:extLst>
              <a:ext uri="{FF2B5EF4-FFF2-40B4-BE49-F238E27FC236}">
                <a16:creationId xmlns:a16="http://schemas.microsoft.com/office/drawing/2014/main" id="{7DDB54EB-C183-4911-9BFA-F1FE75BF4FC3}"/>
              </a:ext>
            </a:extLst>
          </p:cNvPr>
          <p:cNvSpPr txBox="1"/>
          <p:nvPr/>
        </p:nvSpPr>
        <p:spPr>
          <a:xfrm>
            <a:off x="2658404" y="3485442"/>
            <a:ext cx="3756916" cy="1815882"/>
          </a:xfrm>
          <a:prstGeom prst="rect">
            <a:avLst/>
          </a:prstGeom>
          <a:noFill/>
        </p:spPr>
        <p:txBody>
          <a:bodyPr wrap="square">
            <a:spAutoFit/>
          </a:bodyPr>
          <a:lstStyle/>
          <a:p>
            <a:r>
              <a:rPr lang="en-GB" sz="1400" b="1" kern="50" dirty="0">
                <a:effectLst/>
                <a:latin typeface="Amazon Ember"/>
                <a:ea typeface="SimSun" panose="02010600030101010101" pitchFamily="2" charset="-122"/>
                <a:cs typeface="Lucida Sans" panose="020B0602030504020204" pitchFamily="34" charset="0"/>
              </a:rPr>
              <a:t>The Garden Jungle: Gardening to save the Planet Dave </a:t>
            </a:r>
            <a:r>
              <a:rPr lang="en-GB" sz="1400" b="1" kern="50" dirty="0" err="1">
                <a:effectLst/>
                <a:latin typeface="Amazon Ember"/>
                <a:ea typeface="SimSun" panose="02010600030101010101" pitchFamily="2" charset="-122"/>
                <a:cs typeface="Lucida Sans" panose="020B0602030504020204" pitchFamily="34" charset="0"/>
              </a:rPr>
              <a:t>Goulson</a:t>
            </a:r>
            <a:endParaRPr lang="en-GB" sz="1400" b="1" kern="50" dirty="0">
              <a:effectLst/>
              <a:latin typeface="Amazon Ember"/>
              <a:ea typeface="SimSun" panose="02010600030101010101" pitchFamily="2" charset="-122"/>
              <a:cs typeface="Lucida Sans" panose="020B0602030504020204" pitchFamily="34" charset="0"/>
            </a:endParaRPr>
          </a:p>
          <a:p>
            <a:r>
              <a:rPr lang="en-GB" sz="1400" kern="50" dirty="0">
                <a:effectLst/>
                <a:latin typeface="Amazon Ember"/>
                <a:ea typeface="SimSun" panose="02010600030101010101" pitchFamily="2" charset="-122"/>
                <a:cs typeface="Lucida Sans" panose="020B0602030504020204" pitchFamily="34" charset="0"/>
              </a:rPr>
              <a:t>Introduction to the hundreds of small creatures such as insects, mice and shrews with whom we live cheek-by-jowl and of the myriad ways that we can encourage them to thrive. Takes us into the compost, under the lawn and into the garden pond and along the pavements.</a:t>
            </a:r>
          </a:p>
        </p:txBody>
      </p:sp>
      <p:sp>
        <p:nvSpPr>
          <p:cNvPr id="23" name="TextBox 22">
            <a:extLst>
              <a:ext uri="{FF2B5EF4-FFF2-40B4-BE49-F238E27FC236}">
                <a16:creationId xmlns:a16="http://schemas.microsoft.com/office/drawing/2014/main" id="{0E8DDD40-0E38-404B-BFB6-1452E60B254E}"/>
              </a:ext>
            </a:extLst>
          </p:cNvPr>
          <p:cNvSpPr txBox="1"/>
          <p:nvPr/>
        </p:nvSpPr>
        <p:spPr>
          <a:xfrm>
            <a:off x="2658404" y="6516216"/>
            <a:ext cx="3861965" cy="1661993"/>
          </a:xfrm>
          <a:prstGeom prst="rect">
            <a:avLst/>
          </a:prstGeom>
          <a:noFill/>
        </p:spPr>
        <p:txBody>
          <a:bodyPr wrap="square">
            <a:spAutoFit/>
          </a:bodyPr>
          <a:lstStyle/>
          <a:p>
            <a:r>
              <a:rPr lang="en-GB" sz="1400" b="1" kern="50" dirty="0">
                <a:effectLst/>
                <a:latin typeface="Amazon Ember"/>
                <a:ea typeface="SimSun" panose="02010600030101010101" pitchFamily="2" charset="-122"/>
                <a:cs typeface="Lucida Sans" panose="020B0602030504020204" pitchFamily="34" charset="0"/>
              </a:rPr>
              <a:t>Landlines - Raynor Winn.</a:t>
            </a:r>
          </a:p>
          <a:p>
            <a:r>
              <a:rPr lang="en-GB" sz="1400" kern="50" dirty="0">
                <a:effectLst/>
                <a:latin typeface="Amazon Ember"/>
                <a:ea typeface="SimSun" panose="02010600030101010101" pitchFamily="2" charset="-122"/>
                <a:cs typeface="Lucida Sans" panose="020B0602030504020204" pitchFamily="34" charset="0"/>
              </a:rPr>
              <a:t>The powerful story of a 1,000-mile healing walk—from the lochs of Scotland to England&amp;#39;s</a:t>
            </a:r>
          </a:p>
          <a:p>
            <a:r>
              <a:rPr lang="en-GB" sz="1400" kern="50" dirty="0">
                <a:effectLst/>
                <a:latin typeface="Amazon Ember"/>
                <a:ea typeface="SimSun" panose="02010600030101010101" pitchFamily="2" charset="-122"/>
                <a:cs typeface="Lucida Sans" panose="020B0602030504020204" pitchFamily="34" charset="0"/>
              </a:rPr>
              <a:t>southwest coast. This is the 3 </a:t>
            </a:r>
            <a:r>
              <a:rPr lang="en-GB" sz="1400" kern="50" dirty="0" err="1">
                <a:effectLst/>
                <a:latin typeface="Amazon Ember"/>
                <a:ea typeface="SimSun" panose="02010600030101010101" pitchFamily="2" charset="-122"/>
                <a:cs typeface="Lucida Sans" panose="020B0602030504020204" pitchFamily="34" charset="0"/>
              </a:rPr>
              <a:t>rd</a:t>
            </a:r>
            <a:r>
              <a:rPr lang="en-GB" sz="1400" kern="50" dirty="0">
                <a:effectLst/>
                <a:latin typeface="Amazon Ember"/>
                <a:ea typeface="SimSun" panose="02010600030101010101" pitchFamily="2" charset="-122"/>
                <a:cs typeface="Lucida Sans" panose="020B0602030504020204" pitchFamily="34" charset="0"/>
              </a:rPr>
              <a:t> book by the author who travels with her husband on long distance</a:t>
            </a:r>
          </a:p>
          <a:p>
            <a:r>
              <a:rPr lang="en-GB" sz="1400" kern="50" dirty="0">
                <a:effectLst/>
                <a:latin typeface="Amazon Ember"/>
                <a:ea typeface="SimSun" panose="02010600030101010101" pitchFamily="2" charset="-122"/>
                <a:cs typeface="Lucida Sans" panose="020B0602030504020204" pitchFamily="34" charset="0"/>
              </a:rPr>
              <a:t>walks which help his health condition.</a:t>
            </a:r>
          </a:p>
        </p:txBody>
      </p:sp>
      <p:pic>
        <p:nvPicPr>
          <p:cNvPr id="4100" name="Picture 4" descr="Emperors of the Deep: The Mysterious and Misunderstood World of the Shark">
            <a:extLst>
              <a:ext uri="{FF2B5EF4-FFF2-40B4-BE49-F238E27FC236}">
                <a16:creationId xmlns:a16="http://schemas.microsoft.com/office/drawing/2014/main" id="{42A5778B-CD07-7A41-26FC-211DF68D71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54" y="631613"/>
            <a:ext cx="136207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The Garden Jungle: or Gardening to Save the Planet">
            <a:extLst>
              <a:ext uri="{FF2B5EF4-FFF2-40B4-BE49-F238E27FC236}">
                <a16:creationId xmlns:a16="http://schemas.microsoft.com/office/drawing/2014/main" id="{A9177202-F473-2DE8-73E0-FA586E9996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332" y="3533775"/>
            <a:ext cx="143827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Landlines: The No 1 Sunday Times bestseller about a thousand-mile journey across Britain from the author of The Salt Path">
            <a:extLst>
              <a:ext uri="{FF2B5EF4-FFF2-40B4-BE49-F238E27FC236}">
                <a16:creationId xmlns:a16="http://schemas.microsoft.com/office/drawing/2014/main" id="{93C96F98-72B0-71AE-2913-3F76E748AD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696" y="6459066"/>
            <a:ext cx="135255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684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5687" y="34181"/>
            <a:ext cx="2130089" cy="379311"/>
          </a:xfrm>
          <a:prstGeom prst="rect">
            <a:avLst/>
          </a:prstGeom>
          <a:noFill/>
        </p:spPr>
        <p:txBody>
          <a:bodyPr wrap="square" rtlCol="0">
            <a:spAutoFit/>
          </a:bodyPr>
          <a:lstStyle/>
          <a:p>
            <a:r>
              <a:rPr lang="en-GB" dirty="0"/>
              <a:t>July</a:t>
            </a:r>
            <a:endParaRPr lang="en-US" dirty="0"/>
          </a:p>
        </p:txBody>
      </p:sp>
      <p:sp>
        <p:nvSpPr>
          <p:cNvPr id="9" name="TextBox 8"/>
          <p:cNvSpPr txBox="1"/>
          <p:nvPr/>
        </p:nvSpPr>
        <p:spPr>
          <a:xfrm>
            <a:off x="92934" y="5940152"/>
            <a:ext cx="2130089" cy="379311"/>
          </a:xfrm>
          <a:prstGeom prst="rect">
            <a:avLst/>
          </a:prstGeom>
          <a:noFill/>
        </p:spPr>
        <p:txBody>
          <a:bodyPr wrap="square" rtlCol="0">
            <a:spAutoFit/>
          </a:bodyPr>
          <a:lstStyle/>
          <a:p>
            <a:r>
              <a:rPr lang="en-GB" dirty="0"/>
              <a:t>August</a:t>
            </a:r>
            <a:endParaRPr lang="en-US" dirty="0"/>
          </a:p>
        </p:txBody>
      </p:sp>
      <p:sp>
        <p:nvSpPr>
          <p:cNvPr id="18" name="TextBox 17">
            <a:extLst>
              <a:ext uri="{FF2B5EF4-FFF2-40B4-BE49-F238E27FC236}">
                <a16:creationId xmlns:a16="http://schemas.microsoft.com/office/drawing/2014/main" id="{AF8D44BB-2E26-4818-B9F6-6640C7C08C68}"/>
              </a:ext>
            </a:extLst>
          </p:cNvPr>
          <p:cNvSpPr txBox="1"/>
          <p:nvPr/>
        </p:nvSpPr>
        <p:spPr>
          <a:xfrm>
            <a:off x="2455168" y="739559"/>
            <a:ext cx="3936359" cy="1815882"/>
          </a:xfrm>
          <a:prstGeom prst="rect">
            <a:avLst/>
          </a:prstGeom>
          <a:noFill/>
        </p:spPr>
        <p:txBody>
          <a:bodyPr wrap="square">
            <a:spAutoFit/>
          </a:bodyPr>
          <a:lstStyle/>
          <a:p>
            <a:r>
              <a:rPr lang="en-GB" sz="1400" b="1" dirty="0">
                <a:latin typeface="Amazon Ember"/>
              </a:rPr>
              <a:t>The Beak of the Finch - Jonathan Weiner</a:t>
            </a:r>
          </a:p>
          <a:p>
            <a:r>
              <a:rPr lang="en-GB" sz="1400" dirty="0">
                <a:latin typeface="Amazon Ember"/>
              </a:rPr>
              <a:t>This is one of the easiest-to-read, most exciting books on evolution of the past twenty years. It</a:t>
            </a:r>
          </a:p>
          <a:p>
            <a:r>
              <a:rPr lang="en-GB" sz="1400" dirty="0">
                <a:latin typeface="Amazon Ember"/>
              </a:rPr>
              <a:t>describes evolution happening before our eyes among the isolated bird populations of the</a:t>
            </a:r>
          </a:p>
          <a:p>
            <a:r>
              <a:rPr lang="en-GB" sz="1400" dirty="0">
                <a:latin typeface="Amazon Ember"/>
              </a:rPr>
              <a:t>Galapagos - the very finches observed by Darwin on his Beagle voyage - and its heroes are an</a:t>
            </a:r>
          </a:p>
          <a:p>
            <a:r>
              <a:rPr lang="en-GB" sz="1400" dirty="0">
                <a:latin typeface="Amazon Ember"/>
              </a:rPr>
              <a:t>unsung British couple.</a:t>
            </a:r>
          </a:p>
        </p:txBody>
      </p:sp>
      <p:sp>
        <p:nvSpPr>
          <p:cNvPr id="21" name="TextBox 20">
            <a:extLst>
              <a:ext uri="{FF2B5EF4-FFF2-40B4-BE49-F238E27FC236}">
                <a16:creationId xmlns:a16="http://schemas.microsoft.com/office/drawing/2014/main" id="{2F83218F-536D-45FE-BA02-BB866752FE8D}"/>
              </a:ext>
            </a:extLst>
          </p:cNvPr>
          <p:cNvSpPr txBox="1"/>
          <p:nvPr/>
        </p:nvSpPr>
        <p:spPr>
          <a:xfrm>
            <a:off x="2455168" y="3419872"/>
            <a:ext cx="3936358" cy="1600438"/>
          </a:xfrm>
          <a:prstGeom prst="rect">
            <a:avLst/>
          </a:prstGeom>
          <a:noFill/>
        </p:spPr>
        <p:txBody>
          <a:bodyPr wrap="square">
            <a:spAutoFit/>
          </a:bodyPr>
          <a:lstStyle/>
          <a:p>
            <a:r>
              <a:rPr lang="en-GB" sz="1400" b="1" dirty="0">
                <a:solidFill>
                  <a:srgbClr val="0F1111"/>
                </a:solidFill>
                <a:latin typeface="Amazon Ember"/>
              </a:rPr>
              <a:t>Beak Tooth and Claw why we must live with predators - Mary Colwell</a:t>
            </a:r>
            <a:endParaRPr lang="en-GB" sz="1400" dirty="0">
              <a:solidFill>
                <a:srgbClr val="0F1111"/>
              </a:solidFill>
              <a:latin typeface="Amazon Ember"/>
            </a:endParaRPr>
          </a:p>
          <a:p>
            <a:r>
              <a:rPr lang="en-GB" sz="1400" dirty="0">
                <a:solidFill>
                  <a:srgbClr val="0F1111"/>
                </a:solidFill>
                <a:latin typeface="Amazon Ember"/>
              </a:rPr>
              <a:t>The curlew campaigner reflects on our contradictory attitudes to different predators in Britain and meets scientists and campaigners who are dealing with the issues presented by different mammals and raptors.</a:t>
            </a:r>
          </a:p>
        </p:txBody>
      </p:sp>
      <p:sp>
        <p:nvSpPr>
          <p:cNvPr id="24" name="TextBox 23">
            <a:extLst>
              <a:ext uri="{FF2B5EF4-FFF2-40B4-BE49-F238E27FC236}">
                <a16:creationId xmlns:a16="http://schemas.microsoft.com/office/drawing/2014/main" id="{1AD92DDB-138A-4093-9127-DD1034BB4060}"/>
              </a:ext>
            </a:extLst>
          </p:cNvPr>
          <p:cNvSpPr txBox="1"/>
          <p:nvPr/>
        </p:nvSpPr>
        <p:spPr>
          <a:xfrm>
            <a:off x="2455168" y="6517000"/>
            <a:ext cx="3672408" cy="2031325"/>
          </a:xfrm>
          <a:prstGeom prst="rect">
            <a:avLst/>
          </a:prstGeom>
          <a:noFill/>
        </p:spPr>
        <p:txBody>
          <a:bodyPr wrap="square">
            <a:spAutoFit/>
          </a:bodyPr>
          <a:lstStyle/>
          <a:p>
            <a:pPr algn="l"/>
            <a:r>
              <a:rPr lang="en-GB" sz="1400" b="1" dirty="0">
                <a:solidFill>
                  <a:srgbClr val="0F1111"/>
                </a:solidFill>
                <a:latin typeface="Amazon Ember"/>
              </a:rPr>
              <a:t>Cairn - Kathleen Jamie</a:t>
            </a:r>
          </a:p>
          <a:p>
            <a:pPr algn="l"/>
            <a:r>
              <a:rPr lang="en-GB" sz="1400" b="0" i="0" dirty="0">
                <a:solidFill>
                  <a:srgbClr val="0F1111"/>
                </a:solidFill>
                <a:effectLst/>
                <a:latin typeface="Amazon Ember"/>
              </a:rPr>
              <a:t>Cairn: A marker on open land, a memorial, a viewpoint shared by strangers. </a:t>
            </a:r>
            <a:br>
              <a:rPr lang="en-GB" sz="1400" dirty="0">
                <a:latin typeface="Amazon Ember"/>
              </a:rPr>
            </a:br>
            <a:r>
              <a:rPr lang="en-GB" sz="1400" b="0" i="0" dirty="0">
                <a:solidFill>
                  <a:srgbClr val="0F1111"/>
                </a:solidFill>
                <a:effectLst/>
                <a:latin typeface="Amazon Ember"/>
              </a:rPr>
              <a:t>For the last five years poet and author Kathleen Jamie has been turning her attention to a new form of writing: micro-essays, prose poems, notes and fragments. Placed together, like the stones of a wayside cairn, they mark a changing psychic and physical landscape.</a:t>
            </a:r>
            <a:endParaRPr lang="en-GB" sz="1400" b="1" dirty="0">
              <a:solidFill>
                <a:srgbClr val="0F1111"/>
              </a:solidFill>
              <a:latin typeface="Amazon Ember"/>
            </a:endParaRPr>
          </a:p>
        </p:txBody>
      </p:sp>
      <p:pic>
        <p:nvPicPr>
          <p:cNvPr id="5122" name="Picture 2" descr="The Beak Of The Finch">
            <a:extLst>
              <a:ext uri="{FF2B5EF4-FFF2-40B4-BE49-F238E27FC236}">
                <a16:creationId xmlns:a16="http://schemas.microsoft.com/office/drawing/2014/main" id="{4D39CB3C-1A23-7959-DED3-F96CD6F84F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318" y="727711"/>
            <a:ext cx="133350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Beak, Tooth and Claw: Living with Predators in Britain">
            <a:extLst>
              <a:ext uri="{FF2B5EF4-FFF2-40B4-BE49-F238E27FC236}">
                <a16:creationId xmlns:a16="http://schemas.microsoft.com/office/drawing/2014/main" id="{C440AD01-0E1C-DFDC-66AA-30A147C40D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843" y="3472672"/>
            <a:ext cx="135255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Cairn">
            <a:extLst>
              <a:ext uri="{FF2B5EF4-FFF2-40B4-BE49-F238E27FC236}">
                <a16:creationId xmlns:a16="http://schemas.microsoft.com/office/drawing/2014/main" id="{B39F21E0-9C6D-6D98-85FF-1A9B1E6400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43" y="6552322"/>
            <a:ext cx="135255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766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343" y="2832540"/>
            <a:ext cx="2130089" cy="379311"/>
          </a:xfrm>
          <a:prstGeom prst="rect">
            <a:avLst/>
          </a:prstGeom>
          <a:noFill/>
        </p:spPr>
        <p:txBody>
          <a:bodyPr wrap="square" rtlCol="0">
            <a:spAutoFit/>
          </a:bodyPr>
          <a:lstStyle/>
          <a:p>
            <a:r>
              <a:rPr lang="en-GB" dirty="0"/>
              <a:t>September</a:t>
            </a:r>
            <a:endParaRPr lang="en-US" dirty="0"/>
          </a:p>
        </p:txBody>
      </p:sp>
      <p:sp>
        <p:nvSpPr>
          <p:cNvPr id="17" name="TextBox 16">
            <a:extLst>
              <a:ext uri="{FF2B5EF4-FFF2-40B4-BE49-F238E27FC236}">
                <a16:creationId xmlns:a16="http://schemas.microsoft.com/office/drawing/2014/main" id="{2924F70D-0889-4D53-9AD0-0D487508148B}"/>
              </a:ext>
            </a:extLst>
          </p:cNvPr>
          <p:cNvSpPr txBox="1"/>
          <p:nvPr/>
        </p:nvSpPr>
        <p:spPr>
          <a:xfrm>
            <a:off x="2597482" y="386958"/>
            <a:ext cx="3699262" cy="2031325"/>
          </a:xfrm>
          <a:prstGeom prst="rect">
            <a:avLst/>
          </a:prstGeom>
          <a:noFill/>
        </p:spPr>
        <p:txBody>
          <a:bodyPr wrap="square">
            <a:spAutoFit/>
          </a:bodyPr>
          <a:lstStyle/>
          <a:p>
            <a:r>
              <a:rPr lang="en-GB" sz="1400" b="1" i="0" dirty="0">
                <a:solidFill>
                  <a:srgbClr val="0F1111"/>
                </a:solidFill>
                <a:effectLst/>
                <a:latin typeface="Amazon Ember"/>
              </a:rPr>
              <a:t>Wildlife in a Southern County - Richard Jefferies</a:t>
            </a:r>
            <a:endParaRPr lang="en-GB" sz="1400" b="0" i="0" dirty="0">
              <a:solidFill>
                <a:srgbClr val="0F1111"/>
              </a:solidFill>
              <a:effectLst/>
              <a:latin typeface="Amazon Ember"/>
            </a:endParaRPr>
          </a:p>
          <a:p>
            <a:r>
              <a:rPr lang="en-GB" sz="1400" b="0" i="0" dirty="0">
                <a:solidFill>
                  <a:srgbClr val="0F1111"/>
                </a:solidFill>
                <a:effectLst/>
                <a:latin typeface="Amazon Ember"/>
              </a:rPr>
              <a:t>First published in 1879 Jefferies is an important British nature writer with a book prize named after him who should probably be read more widely. This book traces the course of a stream rising in an Iron Age hillfort on the southern downs and describes its course through villages and hamlets to the water meadows and pond and the humans and wildlife he encounters.</a:t>
            </a:r>
          </a:p>
        </p:txBody>
      </p:sp>
      <p:sp>
        <p:nvSpPr>
          <p:cNvPr id="20" name="TextBox 19">
            <a:extLst>
              <a:ext uri="{FF2B5EF4-FFF2-40B4-BE49-F238E27FC236}">
                <a16:creationId xmlns:a16="http://schemas.microsoft.com/office/drawing/2014/main" id="{79DD3BDF-05F8-4C29-901F-DC165A9AEEB1}"/>
              </a:ext>
            </a:extLst>
          </p:cNvPr>
          <p:cNvSpPr txBox="1"/>
          <p:nvPr/>
        </p:nvSpPr>
        <p:spPr>
          <a:xfrm>
            <a:off x="2672916" y="3171616"/>
            <a:ext cx="3699262" cy="2677656"/>
          </a:xfrm>
          <a:prstGeom prst="rect">
            <a:avLst/>
          </a:prstGeom>
          <a:noFill/>
        </p:spPr>
        <p:txBody>
          <a:bodyPr wrap="square">
            <a:spAutoFit/>
          </a:bodyPr>
          <a:lstStyle/>
          <a:p>
            <a:r>
              <a:rPr lang="en-GB" sz="1400" b="1" i="0" dirty="0">
                <a:solidFill>
                  <a:srgbClr val="0F1111"/>
                </a:solidFill>
                <a:effectLst/>
                <a:latin typeface="Amazon Ember"/>
              </a:rPr>
              <a:t>The Nature of Autumn - Jim Crumley</a:t>
            </a:r>
          </a:p>
          <a:p>
            <a:r>
              <a:rPr lang="en-GB" sz="1400" b="0" i="0" dirty="0">
                <a:solidFill>
                  <a:srgbClr val="0F1111"/>
                </a:solidFill>
                <a:effectLst/>
                <a:latin typeface="Amazon Ember"/>
              </a:rPr>
              <a:t>A pilgrimage through the shapes and shades of autumn. In autumn nature stages some of its most enchantingly beautiful displays; yet it’s also a period for reflection – melancholy, even – as the days shorten and winter’s chill approaches. Charting the colourful progression from September through October &amp; November,. Jim Crumley tells the story of how unfolding autumn affects the wildlife and landscapes of his beloved countryside. This completes the Season quartet for us.</a:t>
            </a:r>
          </a:p>
        </p:txBody>
      </p:sp>
      <p:sp>
        <p:nvSpPr>
          <p:cNvPr id="23" name="TextBox 22">
            <a:extLst>
              <a:ext uri="{FF2B5EF4-FFF2-40B4-BE49-F238E27FC236}">
                <a16:creationId xmlns:a16="http://schemas.microsoft.com/office/drawing/2014/main" id="{03238B9B-63A1-4F33-9A5E-954FE5FA59B9}"/>
              </a:ext>
            </a:extLst>
          </p:cNvPr>
          <p:cNvSpPr txBox="1"/>
          <p:nvPr/>
        </p:nvSpPr>
        <p:spPr>
          <a:xfrm>
            <a:off x="2672916" y="6586483"/>
            <a:ext cx="3429000" cy="1600438"/>
          </a:xfrm>
          <a:prstGeom prst="rect">
            <a:avLst/>
          </a:prstGeom>
          <a:noFill/>
        </p:spPr>
        <p:txBody>
          <a:bodyPr wrap="square">
            <a:spAutoFit/>
          </a:bodyPr>
          <a:lstStyle/>
          <a:p>
            <a:r>
              <a:rPr lang="en-GB" sz="1400" b="1" dirty="0">
                <a:latin typeface="Amazon Ember"/>
              </a:rPr>
              <a:t>The Meaning of Geese - Nick Acheson</a:t>
            </a:r>
          </a:p>
          <a:p>
            <a:r>
              <a:rPr lang="en-GB" sz="1400" dirty="0">
                <a:latin typeface="Amazon Ember"/>
              </a:rPr>
              <a:t>During a time when many people faced the prospect of little work or human</a:t>
            </a:r>
          </a:p>
          <a:p>
            <a:r>
              <a:rPr lang="en-GB" sz="1400" dirty="0">
                <a:latin typeface="Amazon Ember"/>
              </a:rPr>
              <a:t>contact, Nick followed the </a:t>
            </a:r>
            <a:r>
              <a:rPr lang="en-GB" sz="1400" dirty="0" err="1">
                <a:latin typeface="Amazon Ember"/>
              </a:rPr>
              <a:t>pinkfeet</a:t>
            </a:r>
            <a:r>
              <a:rPr lang="en-GB" sz="1400" dirty="0">
                <a:latin typeface="Amazon Ember"/>
              </a:rPr>
              <a:t> and brent geese that filled the Norfolk skies</a:t>
            </a:r>
          </a:p>
          <a:p>
            <a:r>
              <a:rPr lang="en-GB" sz="1400" dirty="0">
                <a:latin typeface="Amazon Ember"/>
              </a:rPr>
              <a:t>and landscape as they flew in from Iceland and Siberia.</a:t>
            </a:r>
          </a:p>
        </p:txBody>
      </p:sp>
      <p:pic>
        <p:nvPicPr>
          <p:cNvPr id="6146" name="Picture 2" descr="Wild Life in a Southern County">
            <a:extLst>
              <a:ext uri="{FF2B5EF4-FFF2-40B4-BE49-F238E27FC236}">
                <a16:creationId xmlns:a16="http://schemas.microsoft.com/office/drawing/2014/main" id="{B2D64FF6-1273-F62B-439F-24A1294C57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633" y="429820"/>
            <a:ext cx="138112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The Nature of Autumn (Seasons Book 1)">
            <a:extLst>
              <a:ext uri="{FF2B5EF4-FFF2-40B4-BE49-F238E27FC236}">
                <a16:creationId xmlns:a16="http://schemas.microsoft.com/office/drawing/2014/main" id="{EE0B34F8-F42F-5957-7684-46991C249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822" y="3518386"/>
            <a:ext cx="134302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The Meaning of Geese: A Thousand Miles in Search of Home">
            <a:extLst>
              <a:ext uri="{FF2B5EF4-FFF2-40B4-BE49-F238E27FC236}">
                <a16:creationId xmlns:a16="http://schemas.microsoft.com/office/drawing/2014/main" id="{7E4E80D0-A9C2-664F-6CEF-38FAAE24A8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963" y="6595636"/>
            <a:ext cx="138112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85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649" y="450528"/>
            <a:ext cx="2130089" cy="379311"/>
          </a:xfrm>
          <a:prstGeom prst="rect">
            <a:avLst/>
          </a:prstGeom>
          <a:noFill/>
        </p:spPr>
        <p:txBody>
          <a:bodyPr wrap="square" rtlCol="0">
            <a:spAutoFit/>
          </a:bodyPr>
          <a:lstStyle/>
          <a:p>
            <a:r>
              <a:rPr lang="en-GB" dirty="0"/>
              <a:t>October</a:t>
            </a:r>
            <a:endParaRPr lang="en-US" dirty="0"/>
          </a:p>
        </p:txBody>
      </p:sp>
      <p:sp>
        <p:nvSpPr>
          <p:cNvPr id="9" name="TextBox 8"/>
          <p:cNvSpPr txBox="1"/>
          <p:nvPr/>
        </p:nvSpPr>
        <p:spPr>
          <a:xfrm>
            <a:off x="298649" y="6221629"/>
            <a:ext cx="2130089" cy="379311"/>
          </a:xfrm>
          <a:prstGeom prst="rect">
            <a:avLst/>
          </a:prstGeom>
          <a:noFill/>
        </p:spPr>
        <p:txBody>
          <a:bodyPr wrap="square" rtlCol="0">
            <a:spAutoFit/>
          </a:bodyPr>
          <a:lstStyle/>
          <a:p>
            <a:r>
              <a:rPr lang="en-GB" dirty="0"/>
              <a:t>November</a:t>
            </a:r>
            <a:endParaRPr lang="en-US" dirty="0"/>
          </a:p>
        </p:txBody>
      </p:sp>
      <p:sp>
        <p:nvSpPr>
          <p:cNvPr id="18" name="TextBox 17">
            <a:extLst>
              <a:ext uri="{FF2B5EF4-FFF2-40B4-BE49-F238E27FC236}">
                <a16:creationId xmlns:a16="http://schemas.microsoft.com/office/drawing/2014/main" id="{3A0C963D-4AF1-4183-BC56-4FE769F28A64}"/>
              </a:ext>
            </a:extLst>
          </p:cNvPr>
          <p:cNvSpPr txBox="1"/>
          <p:nvPr/>
        </p:nvSpPr>
        <p:spPr>
          <a:xfrm>
            <a:off x="2256798" y="724505"/>
            <a:ext cx="3781116" cy="2031325"/>
          </a:xfrm>
          <a:prstGeom prst="rect">
            <a:avLst/>
          </a:prstGeom>
          <a:noFill/>
        </p:spPr>
        <p:txBody>
          <a:bodyPr wrap="square">
            <a:spAutoFit/>
          </a:bodyPr>
          <a:lstStyle/>
          <a:p>
            <a:r>
              <a:rPr lang="en-GB" sz="1400" b="1" kern="50" dirty="0">
                <a:effectLst/>
                <a:latin typeface="Amazon Ember"/>
                <a:ea typeface="SimSun" panose="02010600030101010101" pitchFamily="2" charset="-122"/>
                <a:cs typeface="Lucida Sans" panose="020B0602030504020204" pitchFamily="34" charset="0"/>
              </a:rPr>
              <a:t>Abundance Nature in Recovery - Karen Lloyd</a:t>
            </a:r>
          </a:p>
          <a:p>
            <a:r>
              <a:rPr lang="en-GB" sz="1400" b="0" i="0" dirty="0">
                <a:solidFill>
                  <a:srgbClr val="0F1111"/>
                </a:solidFill>
                <a:effectLst/>
                <a:latin typeface="Amazon Ember"/>
              </a:rPr>
              <a:t>In this collection, Karen Lloyd explores abundance and loss in the natural world, relating compelling stories of restoration, renewal and repair, describing how those working on the front lines of conservation are challenging the inevitability of biodiversity loss, as well as navigating her own explorations of the meaning of abundance in the Anthropocene.</a:t>
            </a:r>
            <a:endParaRPr lang="en-GB" sz="1400" kern="50" dirty="0">
              <a:effectLst/>
              <a:latin typeface="Amazon Ember"/>
              <a:ea typeface="SimSun" panose="02010600030101010101" pitchFamily="2" charset="-122"/>
              <a:cs typeface="Lucida Sans" panose="020B0602030504020204" pitchFamily="34" charset="0"/>
            </a:endParaRPr>
          </a:p>
        </p:txBody>
      </p:sp>
      <p:sp>
        <p:nvSpPr>
          <p:cNvPr id="21" name="TextBox 20">
            <a:extLst>
              <a:ext uri="{FF2B5EF4-FFF2-40B4-BE49-F238E27FC236}">
                <a16:creationId xmlns:a16="http://schemas.microsoft.com/office/drawing/2014/main" id="{151390A4-FA1E-4A2D-91E9-F1582D605D0D}"/>
              </a:ext>
            </a:extLst>
          </p:cNvPr>
          <p:cNvSpPr txBox="1"/>
          <p:nvPr/>
        </p:nvSpPr>
        <p:spPr>
          <a:xfrm>
            <a:off x="2297820" y="3365345"/>
            <a:ext cx="3781116" cy="2246769"/>
          </a:xfrm>
          <a:prstGeom prst="rect">
            <a:avLst/>
          </a:prstGeom>
          <a:noFill/>
        </p:spPr>
        <p:txBody>
          <a:bodyPr wrap="square">
            <a:spAutoFit/>
          </a:bodyPr>
          <a:lstStyle/>
          <a:p>
            <a:r>
              <a:rPr lang="en-GB" sz="1400" b="1" i="0" dirty="0">
                <a:solidFill>
                  <a:srgbClr val="0F1111"/>
                </a:solidFill>
                <a:effectLst/>
                <a:latin typeface="Amazon Ember"/>
              </a:rPr>
              <a:t>Back to Nature</a:t>
            </a:r>
          </a:p>
          <a:p>
            <a:r>
              <a:rPr lang="en-GB" sz="1400" b="1" i="0" dirty="0">
                <a:solidFill>
                  <a:srgbClr val="0F1111"/>
                </a:solidFill>
                <a:effectLst/>
                <a:latin typeface="Amazon Ember"/>
              </a:rPr>
              <a:t>Chris Packham and Megan McCubbin</a:t>
            </a:r>
            <a:endParaRPr lang="en-GB" sz="1400" b="0" i="0" dirty="0">
              <a:solidFill>
                <a:srgbClr val="0F1111"/>
              </a:solidFill>
              <a:effectLst/>
              <a:latin typeface="Amazon Ember"/>
            </a:endParaRPr>
          </a:p>
          <a:p>
            <a:r>
              <a:rPr lang="en-GB" sz="1400" b="0" i="0" dirty="0">
                <a:solidFill>
                  <a:srgbClr val="0F1111"/>
                </a:solidFill>
                <a:effectLst/>
                <a:latin typeface="Amazon Ember"/>
              </a:rPr>
              <a:t>From our balconies and gardens to our woodlands, national parks and beyond, Back</a:t>
            </a:r>
          </a:p>
          <a:p>
            <a:r>
              <a:rPr lang="en-GB" sz="1400" b="0" i="0" dirty="0">
                <a:solidFill>
                  <a:srgbClr val="0F1111"/>
                </a:solidFill>
                <a:effectLst/>
                <a:latin typeface="Amazon Ember"/>
              </a:rPr>
              <a:t>to Nature captures the essence of how we feel about the wildlife outside our windows. Through</a:t>
            </a:r>
          </a:p>
          <a:p>
            <a:r>
              <a:rPr lang="en-GB" sz="1400" b="0" i="0" dirty="0">
                <a:solidFill>
                  <a:srgbClr val="0F1111"/>
                </a:solidFill>
                <a:effectLst/>
                <a:latin typeface="Amazon Ember"/>
              </a:rPr>
              <a:t>personal stories, conservation breakthroughs and scientific discoveries, it explores the wonder and</a:t>
            </a:r>
          </a:p>
          <a:p>
            <a:r>
              <a:rPr lang="en-GB" sz="1400" b="0" i="0" dirty="0">
                <a:solidFill>
                  <a:srgbClr val="0F1111"/>
                </a:solidFill>
                <a:effectLst/>
                <a:latin typeface="Amazon Ember"/>
              </a:rPr>
              <a:t>the solace of nature, and the ways in which we can connect with it - and protect it.</a:t>
            </a:r>
          </a:p>
        </p:txBody>
      </p:sp>
      <p:sp>
        <p:nvSpPr>
          <p:cNvPr id="24" name="TextBox 23">
            <a:extLst>
              <a:ext uri="{FF2B5EF4-FFF2-40B4-BE49-F238E27FC236}">
                <a16:creationId xmlns:a16="http://schemas.microsoft.com/office/drawing/2014/main" id="{40E2CDF0-3B95-43A1-91EF-7DA048FD807E}"/>
              </a:ext>
            </a:extLst>
          </p:cNvPr>
          <p:cNvSpPr txBox="1"/>
          <p:nvPr/>
        </p:nvSpPr>
        <p:spPr>
          <a:xfrm>
            <a:off x="2286514" y="6461618"/>
            <a:ext cx="3781116" cy="2462213"/>
          </a:xfrm>
          <a:prstGeom prst="rect">
            <a:avLst/>
          </a:prstGeom>
          <a:noFill/>
        </p:spPr>
        <p:txBody>
          <a:bodyPr wrap="square">
            <a:spAutoFit/>
          </a:bodyPr>
          <a:lstStyle/>
          <a:p>
            <a:r>
              <a:rPr lang="en-GB" sz="1400" b="1" i="0" dirty="0">
                <a:solidFill>
                  <a:srgbClr val="0F1111"/>
                </a:solidFill>
                <a:effectLst/>
                <a:latin typeface="Amazon Ember"/>
              </a:rPr>
              <a:t>How to Read a Tree - Tristan </a:t>
            </a:r>
            <a:r>
              <a:rPr lang="en-GB" sz="1400" b="1" i="0" dirty="0" err="1">
                <a:solidFill>
                  <a:srgbClr val="0F1111"/>
                </a:solidFill>
                <a:effectLst/>
                <a:latin typeface="Amazon Ember"/>
              </a:rPr>
              <a:t>Gooley</a:t>
            </a:r>
            <a:endParaRPr lang="en-GB" sz="1400" i="0" dirty="0">
              <a:solidFill>
                <a:srgbClr val="0F1111"/>
              </a:solidFill>
              <a:effectLst/>
              <a:latin typeface="Amazon Ember"/>
            </a:endParaRPr>
          </a:p>
          <a:p>
            <a:r>
              <a:rPr lang="en-GB" sz="1400" b="0" i="0" dirty="0">
                <a:solidFill>
                  <a:srgbClr val="0F1111"/>
                </a:solidFill>
                <a:effectLst/>
                <a:latin typeface="Amazon Ember"/>
              </a:rPr>
              <a:t>Each tree we meet is filled with signs that reveal secrets about the life that tree and the landscape we stand in. The clues are easy to spot when you know what to look for but remain invisible to most people. In </a:t>
            </a:r>
            <a:r>
              <a:rPr lang="en-GB" sz="1400" b="0" i="1" dirty="0">
                <a:solidFill>
                  <a:srgbClr val="0F1111"/>
                </a:solidFill>
                <a:effectLst/>
                <a:latin typeface="Amazon Ember"/>
              </a:rPr>
              <a:t>How to Read a Tree</a:t>
            </a:r>
            <a:r>
              <a:rPr lang="en-GB" sz="1400" b="0" i="0" dirty="0">
                <a:solidFill>
                  <a:srgbClr val="0F1111"/>
                </a:solidFill>
                <a:effectLst/>
                <a:latin typeface="Amazon Ember"/>
              </a:rPr>
              <a:t>, you'll discover the simple principles that explain the shapes and patterns you can see in trees and what they mean. And you'll learn rare skills that can be applied every time you pass a tree, whether you are in a town or a wilder spot.</a:t>
            </a:r>
            <a:endParaRPr lang="en-GB" sz="1400" i="0" dirty="0">
              <a:solidFill>
                <a:srgbClr val="0F1111"/>
              </a:solidFill>
              <a:effectLst/>
              <a:latin typeface="Amazon Ember"/>
            </a:endParaRPr>
          </a:p>
        </p:txBody>
      </p:sp>
      <p:pic>
        <p:nvPicPr>
          <p:cNvPr id="7170" name="Picture 2" descr="Abundance: Nature in Recovery">
            <a:extLst>
              <a:ext uri="{FF2B5EF4-FFF2-40B4-BE49-F238E27FC236}">
                <a16:creationId xmlns:a16="http://schemas.microsoft.com/office/drawing/2014/main" id="{0F9C252C-9795-3687-D4D3-187A8CF2C0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288" y="889812"/>
            <a:ext cx="1467831" cy="207645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Back to Nature: How to Love Life – and Save It">
            <a:extLst>
              <a:ext uri="{FF2B5EF4-FFF2-40B4-BE49-F238E27FC236}">
                <a16:creationId xmlns:a16="http://schemas.microsoft.com/office/drawing/2014/main" id="{B4E52976-E722-1C48-C4B3-BFCC5BA764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690" y="3665936"/>
            <a:ext cx="134302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How to Read a Tree: The Sunday Times Bestseller">
            <a:extLst>
              <a:ext uri="{FF2B5EF4-FFF2-40B4-BE49-F238E27FC236}">
                <a16:creationId xmlns:a16="http://schemas.microsoft.com/office/drawing/2014/main" id="{755ABA2F-EB26-840E-7B8F-96D636CF78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690" y="6821408"/>
            <a:ext cx="145732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720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0648" y="3044260"/>
            <a:ext cx="2130089" cy="379311"/>
          </a:xfrm>
          <a:prstGeom prst="rect">
            <a:avLst/>
          </a:prstGeom>
          <a:noFill/>
        </p:spPr>
        <p:txBody>
          <a:bodyPr wrap="square" rtlCol="0">
            <a:spAutoFit/>
          </a:bodyPr>
          <a:lstStyle/>
          <a:p>
            <a:r>
              <a:rPr lang="en-GB" dirty="0"/>
              <a:t>December</a:t>
            </a:r>
            <a:endParaRPr lang="en-US" dirty="0"/>
          </a:p>
        </p:txBody>
      </p:sp>
      <p:sp>
        <p:nvSpPr>
          <p:cNvPr id="17" name="TextBox 16">
            <a:extLst>
              <a:ext uri="{FF2B5EF4-FFF2-40B4-BE49-F238E27FC236}">
                <a16:creationId xmlns:a16="http://schemas.microsoft.com/office/drawing/2014/main" id="{71F2C7D5-DEE5-46F1-8303-0F74C32EB22D}"/>
              </a:ext>
            </a:extLst>
          </p:cNvPr>
          <p:cNvSpPr txBox="1"/>
          <p:nvPr/>
        </p:nvSpPr>
        <p:spPr>
          <a:xfrm>
            <a:off x="2040778" y="615008"/>
            <a:ext cx="3882840" cy="1815882"/>
          </a:xfrm>
          <a:prstGeom prst="rect">
            <a:avLst/>
          </a:prstGeom>
          <a:noFill/>
        </p:spPr>
        <p:txBody>
          <a:bodyPr wrap="square">
            <a:spAutoFit/>
          </a:bodyPr>
          <a:lstStyle/>
          <a:p>
            <a:r>
              <a:rPr lang="en-GB" sz="1400" b="1" kern="50" dirty="0">
                <a:effectLst/>
                <a:latin typeface="Amazon Ember"/>
                <a:ea typeface="SimSun" panose="02010600030101010101" pitchFamily="2" charset="-122"/>
                <a:cs typeface="Lucida Sans" panose="020B0602030504020204" pitchFamily="34" charset="0"/>
              </a:rPr>
              <a:t>God is an Octopus -Ben Goldsmith</a:t>
            </a:r>
          </a:p>
          <a:p>
            <a:r>
              <a:rPr lang="en-GB" sz="1400" kern="50" dirty="0">
                <a:effectLst/>
                <a:latin typeface="Amazon Ember"/>
                <a:ea typeface="SimSun" panose="02010600030101010101" pitchFamily="2" charset="-122"/>
                <a:cs typeface="Lucida Sans" panose="020B0602030504020204" pitchFamily="34" charset="0"/>
              </a:rPr>
              <a:t>Struggling to comprehend the shocking death of his teenage daughter, </a:t>
            </a:r>
            <a:r>
              <a:rPr lang="en-GB" sz="1400" b="0" i="0" dirty="0">
                <a:solidFill>
                  <a:srgbClr val="0F1111"/>
                </a:solidFill>
                <a:effectLst/>
                <a:latin typeface="Amazon Ember"/>
              </a:rPr>
              <a:t>Ben threw himself into searching for some ongoing trace of his beloved child, exploring ideas that until then had seemed too abstract to mean much to him. As Ben set about rewilding his farm, nature became a vital source of meaning and hope.</a:t>
            </a:r>
            <a:endParaRPr lang="en-GB" sz="1400" kern="50" dirty="0">
              <a:effectLst/>
              <a:latin typeface="Amazon Ember"/>
              <a:ea typeface="SimSun" panose="02010600030101010101" pitchFamily="2" charset="-122"/>
              <a:cs typeface="Lucida Sans" panose="020B0602030504020204" pitchFamily="34" charset="0"/>
            </a:endParaRPr>
          </a:p>
        </p:txBody>
      </p:sp>
      <p:sp>
        <p:nvSpPr>
          <p:cNvPr id="20" name="TextBox 19">
            <a:extLst>
              <a:ext uri="{FF2B5EF4-FFF2-40B4-BE49-F238E27FC236}">
                <a16:creationId xmlns:a16="http://schemas.microsoft.com/office/drawing/2014/main" id="{2BC8B374-65A1-482B-AB47-F34279F78E1A}"/>
              </a:ext>
            </a:extLst>
          </p:cNvPr>
          <p:cNvSpPr txBox="1"/>
          <p:nvPr/>
        </p:nvSpPr>
        <p:spPr>
          <a:xfrm>
            <a:off x="2144505" y="3450736"/>
            <a:ext cx="3882839" cy="1815882"/>
          </a:xfrm>
          <a:prstGeom prst="rect">
            <a:avLst/>
          </a:prstGeom>
          <a:noFill/>
        </p:spPr>
        <p:txBody>
          <a:bodyPr wrap="square">
            <a:spAutoFit/>
          </a:bodyPr>
          <a:lstStyle/>
          <a:p>
            <a:r>
              <a:rPr lang="en-GB" sz="1400" b="1" i="0" dirty="0">
                <a:solidFill>
                  <a:srgbClr val="0F1111"/>
                </a:solidFill>
                <a:effectLst/>
                <a:latin typeface="Amazon Ember"/>
              </a:rPr>
              <a:t>Footprints in the Wood The secret life of forest and riverbank - John Lister Kaye</a:t>
            </a:r>
          </a:p>
          <a:p>
            <a:r>
              <a:rPr lang="en-GB" sz="1400" dirty="0">
                <a:solidFill>
                  <a:srgbClr val="0F1111"/>
                </a:solidFill>
                <a:latin typeface="Amazon Ember"/>
              </a:rPr>
              <a:t>An</a:t>
            </a:r>
            <a:r>
              <a:rPr lang="en-GB" sz="1400" b="0" i="0" dirty="0">
                <a:solidFill>
                  <a:srgbClr val="0F1111"/>
                </a:solidFill>
                <a:effectLst/>
                <a:latin typeface="Amazon Ember"/>
              </a:rPr>
              <a:t> account of a year spent observing the comings and goings of otters, badgers, weasels and pine martens. This family - </a:t>
            </a:r>
            <a:r>
              <a:rPr lang="en-GB" sz="1400" b="0" i="1" dirty="0">
                <a:solidFill>
                  <a:srgbClr val="0F1111"/>
                </a:solidFill>
                <a:effectLst/>
                <a:latin typeface="Amazon Ember"/>
              </a:rPr>
              <a:t>Mustelidae </a:t>
            </a:r>
            <a:r>
              <a:rPr lang="en-GB" sz="1400" b="0" i="0" dirty="0">
                <a:solidFill>
                  <a:srgbClr val="0F1111"/>
                </a:solidFill>
                <a:effectLst/>
                <a:latin typeface="Amazon Ember"/>
              </a:rPr>
              <a:t>- all live in the wild at Aigas, the conservation and field study centre that has been John's home for more than forty-five years.</a:t>
            </a:r>
          </a:p>
        </p:txBody>
      </p:sp>
      <p:sp>
        <p:nvSpPr>
          <p:cNvPr id="24" name="TextBox 23">
            <a:extLst>
              <a:ext uri="{FF2B5EF4-FFF2-40B4-BE49-F238E27FC236}">
                <a16:creationId xmlns:a16="http://schemas.microsoft.com/office/drawing/2014/main" id="{B30E24F7-5B70-428C-B5A7-12A2D5FFF04F}"/>
              </a:ext>
            </a:extLst>
          </p:cNvPr>
          <p:cNvSpPr txBox="1"/>
          <p:nvPr/>
        </p:nvSpPr>
        <p:spPr>
          <a:xfrm>
            <a:off x="2276872" y="6156176"/>
            <a:ext cx="3750472" cy="2677656"/>
          </a:xfrm>
          <a:prstGeom prst="rect">
            <a:avLst/>
          </a:prstGeom>
          <a:noFill/>
        </p:spPr>
        <p:txBody>
          <a:bodyPr wrap="square">
            <a:spAutoFit/>
          </a:bodyPr>
          <a:lstStyle/>
          <a:p>
            <a:r>
              <a:rPr lang="en-GB" sz="1400" b="1" i="0" dirty="0">
                <a:solidFill>
                  <a:srgbClr val="0F1111"/>
                </a:solidFill>
                <a:effectLst/>
                <a:latin typeface="Amazon Ember"/>
              </a:rPr>
              <a:t>The Last Sunset in the West: Britain’s vanishing west coast orcas - Natalie Saunders</a:t>
            </a:r>
          </a:p>
          <a:p>
            <a:r>
              <a:rPr lang="en-GB" sz="1400" b="0" i="0" dirty="0">
                <a:solidFill>
                  <a:srgbClr val="0F1111"/>
                </a:solidFill>
                <a:effectLst/>
                <a:latin typeface="Amazon Ember"/>
              </a:rPr>
              <a:t>In 2014, marine biologist Dr Natalie Sanders joined the crew of the </a:t>
            </a:r>
            <a:r>
              <a:rPr lang="en-GB" sz="1400" b="0" i="1" dirty="0">
                <a:solidFill>
                  <a:srgbClr val="0F1111"/>
                </a:solidFill>
                <a:effectLst/>
                <a:latin typeface="Amazon Ember"/>
              </a:rPr>
              <a:t>Silurian</a:t>
            </a:r>
            <a:r>
              <a:rPr lang="en-GB" sz="1400" b="0" i="0" dirty="0">
                <a:solidFill>
                  <a:srgbClr val="0F1111"/>
                </a:solidFill>
                <a:effectLst/>
                <a:latin typeface="Amazon Ember"/>
              </a:rPr>
              <a:t> to seek out the West Coast Community of orca and study them before we lose them forever. In </a:t>
            </a:r>
            <a:r>
              <a:rPr lang="en-GB" sz="1400" b="0" i="1" dirty="0">
                <a:solidFill>
                  <a:srgbClr val="0F1111"/>
                </a:solidFill>
                <a:effectLst/>
                <a:latin typeface="Amazon Ember"/>
              </a:rPr>
              <a:t>The Last Sunset in the West</a:t>
            </a:r>
            <a:r>
              <a:rPr lang="en-GB" sz="1400" b="0" i="0" dirty="0">
                <a:solidFill>
                  <a:srgbClr val="0F1111"/>
                </a:solidFill>
                <a:effectLst/>
                <a:latin typeface="Amazon Ember"/>
              </a:rPr>
              <a:t>, she discusses these iconic marine mammals as individuals while also exploring the impact issues like pollution, entanglement, military sonar and climate change have on whales and dolphins.</a:t>
            </a:r>
            <a:endParaRPr lang="en-GB" sz="1400" b="1" i="0" dirty="0">
              <a:solidFill>
                <a:srgbClr val="0F1111"/>
              </a:solidFill>
              <a:effectLst/>
              <a:latin typeface="Amazon Ember"/>
            </a:endParaRPr>
          </a:p>
          <a:p>
            <a:endParaRPr lang="en-GB" sz="1400" b="1" i="0" dirty="0">
              <a:solidFill>
                <a:srgbClr val="0F1111"/>
              </a:solidFill>
              <a:effectLst/>
              <a:latin typeface="Amazon Ember"/>
            </a:endParaRPr>
          </a:p>
        </p:txBody>
      </p:sp>
      <p:pic>
        <p:nvPicPr>
          <p:cNvPr id="8194" name="Picture 2" descr="God Is An Octopus: Loss, Love and a Calling to Nature">
            <a:extLst>
              <a:ext uri="{FF2B5EF4-FFF2-40B4-BE49-F238E27FC236}">
                <a16:creationId xmlns:a16="http://schemas.microsoft.com/office/drawing/2014/main" id="{7C2CFF13-D341-4C6F-E319-C15088D121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466" y="458518"/>
            <a:ext cx="1352550" cy="2029190"/>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Footprints in the Woods: The Secret Life of Forest and Riverbank">
            <a:extLst>
              <a:ext uri="{FF2B5EF4-FFF2-40B4-BE49-F238E27FC236}">
                <a16:creationId xmlns:a16="http://schemas.microsoft.com/office/drawing/2014/main" id="{7CD77747-BF8E-6667-CEF2-D132260D14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466" y="3489174"/>
            <a:ext cx="130492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The Last Sunset in the West: Britain's Vanishing West Coast Orcas">
            <a:extLst>
              <a:ext uri="{FF2B5EF4-FFF2-40B4-BE49-F238E27FC236}">
                <a16:creationId xmlns:a16="http://schemas.microsoft.com/office/drawing/2014/main" id="{47189926-7112-4866-A809-793DE8A397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816" y="6228184"/>
            <a:ext cx="135255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267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1623</Words>
  <Application>Microsoft Office PowerPoint</Application>
  <PresentationFormat>On-screen Show (4:3)</PresentationFormat>
  <Paragraphs>80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Amazon Ember</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Hucknall</dc:creator>
  <cp:lastModifiedBy>GALVIN, Lesley (BARWELL &amp; HOLLYCROFT MEDICAL CENTRES)</cp:lastModifiedBy>
  <cp:revision>8</cp:revision>
  <dcterms:created xsi:type="dcterms:W3CDTF">2019-11-28T16:03:43Z</dcterms:created>
  <dcterms:modified xsi:type="dcterms:W3CDTF">2023-11-05T14:51:30Z</dcterms:modified>
</cp:coreProperties>
</file>